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17"/>
  </p:notesMasterIdLst>
  <p:sldIdLst>
    <p:sldId id="264" r:id="rId4"/>
    <p:sldId id="311" r:id="rId5"/>
    <p:sldId id="309" r:id="rId6"/>
    <p:sldId id="301" r:id="rId7"/>
    <p:sldId id="302" r:id="rId8"/>
    <p:sldId id="312" r:id="rId9"/>
    <p:sldId id="296" r:id="rId10"/>
    <p:sldId id="314" r:id="rId11"/>
    <p:sldId id="313" r:id="rId12"/>
    <p:sldId id="315" r:id="rId13"/>
    <p:sldId id="316" r:id="rId14"/>
    <p:sldId id="318" r:id="rId15"/>
    <p:sldId id="31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DF9E54-8129-834A-8398-99D93E022824}" v="101" dt="2019-02-19T13:16:50.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4" autoAdjust="0"/>
    <p:restoredTop sz="76939" autoAdjust="0"/>
  </p:normalViewPr>
  <p:slideViewPr>
    <p:cSldViewPr snapToGrid="0">
      <p:cViewPr varScale="1">
        <p:scale>
          <a:sx n="97" d="100"/>
          <a:sy n="97" d="100"/>
        </p:scale>
        <p:origin x="1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20/2/19</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dirty="0"/>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 – Auto Reply</a:t>
            </a:r>
          </a:p>
        </p:txBody>
      </p:sp>
      <p:sp>
        <p:nvSpPr>
          <p:cNvPr id="4" name="Slide Number Placeholder 3"/>
          <p:cNvSpPr>
            <a:spLocks noGrp="1"/>
          </p:cNvSpPr>
          <p:nvPr>
            <p:ph type="sldNum" sz="quarter" idx="5"/>
          </p:nvPr>
        </p:nvSpPr>
        <p:spPr/>
        <p:txBody>
          <a:bodyPr/>
          <a:lstStyle/>
          <a:p>
            <a:fld id="{72E4B725-2203-4ED2-9256-A661C18EFA60}" type="slidenum">
              <a:rPr lang="en-AU" smtClean="0"/>
              <a:t>3</a:t>
            </a:fld>
            <a:endParaRPr lang="en-AU" dirty="0"/>
          </a:p>
        </p:txBody>
      </p:sp>
    </p:spTree>
    <p:extLst>
      <p:ext uri="{BB962C8B-B14F-4D97-AF65-F5344CB8AC3E}">
        <p14:creationId xmlns:p14="http://schemas.microsoft.com/office/powerpoint/2010/main" val="2146050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r>
              <a:rPr lang="en-AU" sz="2800" dirty="0"/>
              <a:t>Created on top of statistics and </a:t>
            </a:r>
            <a:r>
              <a:rPr lang="en-AU" sz="2800" dirty="0" err="1"/>
              <a:t>probabilistical</a:t>
            </a:r>
            <a:r>
              <a:rPr lang="en-AU" sz="2800" dirty="0"/>
              <a:t>-inference, NLTK helps to:</a:t>
            </a:r>
          </a:p>
          <a:p>
            <a:pPr marL="774900" lvl="2" indent="-342900" algn="just">
              <a:buFont typeface="Wingdings" pitchFamily="2" charset="2"/>
              <a:buChar char="§"/>
            </a:pPr>
            <a:r>
              <a:rPr lang="en-AU" sz="2800" dirty="0"/>
              <a:t>Learn grammatical rules – by analysing set of words, documents.</a:t>
            </a:r>
          </a:p>
          <a:p>
            <a:pPr marL="774900" lvl="2" indent="-342900" algn="just">
              <a:buFont typeface="Wingdings" pitchFamily="2" charset="2"/>
              <a:buChar char="§"/>
            </a:pPr>
            <a:r>
              <a:rPr lang="en-AU" sz="2800" dirty="0"/>
              <a:t>Analyse context – by Machine learning</a:t>
            </a:r>
          </a:p>
          <a:p>
            <a:pPr marL="342900" indent="-342900" algn="just">
              <a:buFont typeface="Arial" panose="020B0604020202020204" pitchFamily="34" charset="0"/>
              <a:buChar char="•"/>
            </a:pPr>
            <a:r>
              <a:rPr lang="en-AU" sz="2800" dirty="0"/>
              <a:t>Advantage of this approach:</a:t>
            </a:r>
          </a:p>
          <a:p>
            <a:pPr marL="774900" lvl="2" indent="-342900" algn="just">
              <a:buFont typeface="Wingdings" pitchFamily="2" charset="2"/>
              <a:buChar char="§"/>
            </a:pPr>
            <a:r>
              <a:rPr lang="en-AU" sz="2800" dirty="0"/>
              <a:t>It can express the relative certainty of many different possible answers rather than only one, producing more reliable results when such a model is included as a component of a larger system.</a:t>
            </a:r>
          </a:p>
          <a:p>
            <a:endParaRPr lang="en-US" sz="2800" dirty="0"/>
          </a:p>
        </p:txBody>
      </p:sp>
      <p:sp>
        <p:nvSpPr>
          <p:cNvPr id="4" name="Slide Number Placeholder 3"/>
          <p:cNvSpPr>
            <a:spLocks noGrp="1"/>
          </p:cNvSpPr>
          <p:nvPr>
            <p:ph type="sldNum" sz="quarter" idx="5"/>
          </p:nvPr>
        </p:nvSpPr>
        <p:spPr/>
        <p:txBody>
          <a:bodyPr/>
          <a:lstStyle/>
          <a:p>
            <a:fld id="{72E4B725-2203-4ED2-9256-A661C18EFA60}" type="slidenum">
              <a:rPr lang="en-AU" smtClean="0"/>
              <a:t>5</a:t>
            </a:fld>
            <a:endParaRPr lang="en-AU" dirty="0"/>
          </a:p>
        </p:txBody>
      </p:sp>
    </p:spTree>
    <p:extLst>
      <p:ext uri="{BB962C8B-B14F-4D97-AF65-F5344CB8AC3E}">
        <p14:creationId xmlns:p14="http://schemas.microsoft.com/office/powerpoint/2010/main" val="1534507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context as well: </a:t>
            </a:r>
            <a:r>
              <a:rPr lang="en-US" dirty="0" err="1"/>
              <a:t>game.py</a:t>
            </a:r>
            <a:endParaRPr lang="en-US" dirty="0"/>
          </a:p>
        </p:txBody>
      </p:sp>
      <p:sp>
        <p:nvSpPr>
          <p:cNvPr id="4" name="Slide Number Placeholder 3"/>
          <p:cNvSpPr>
            <a:spLocks noGrp="1"/>
          </p:cNvSpPr>
          <p:nvPr>
            <p:ph type="sldNum" sz="quarter" idx="5"/>
          </p:nvPr>
        </p:nvSpPr>
        <p:spPr/>
        <p:txBody>
          <a:bodyPr/>
          <a:lstStyle/>
          <a:p>
            <a:fld id="{72E4B725-2203-4ED2-9256-A661C18EFA60}" type="slidenum">
              <a:rPr lang="en-AU" smtClean="0"/>
              <a:t>6</a:t>
            </a:fld>
            <a:endParaRPr lang="en-AU" dirty="0"/>
          </a:p>
        </p:txBody>
      </p:sp>
    </p:spTree>
    <p:extLst>
      <p:ext uri="{BB962C8B-B14F-4D97-AF65-F5344CB8AC3E}">
        <p14:creationId xmlns:p14="http://schemas.microsoft.com/office/powerpoint/2010/main" val="1402627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Despite the smoothing techniques mentioned above, and the practical usability of n-gram LM, the curse of dimensionality (as for many other learning algorithms) is especially potent here, as there is a huge number of different combinations of values of the input variables that must be discriminated from each other. For LM, this is the huge number of possible sequences of words, e.g., with a sequence of 10 words taken from a vocabulary of 100,000, there are 10⁵⁰ possible sequences.</a:t>
            </a:r>
          </a:p>
          <a:p>
            <a:endParaRPr lang="en-AU" dirty="0"/>
          </a:p>
          <a:p>
            <a:r>
              <a:rPr lang="en-AU" dirty="0"/>
              <a:t>There are other drawbacks with n-gram models: They have to rely on exact pattern, i.e. string or word sequence matching, and therefore are in no way linguistically informed. For example, one would wish from a good LM that it can recognize a sequence like “the cat is walking in the bedroom” to be syntactically and semantically similar to “a dog was running in the room”, which cannot be provided by an n-gram model [4]. Another problem of Markovian LM is that dependency beyond the window is ignored. When estimating the parameters of the n-gram model, we only consider context of n-1 words. More specifically, we do not model the true conditional probability under Markov assumption, which is in conflict with the fact that humans can exploit longer context with great success.</a:t>
            </a:r>
          </a:p>
        </p:txBody>
      </p:sp>
      <p:sp>
        <p:nvSpPr>
          <p:cNvPr id="4" name="Slide Number Placeholder 3"/>
          <p:cNvSpPr>
            <a:spLocks noGrp="1"/>
          </p:cNvSpPr>
          <p:nvPr>
            <p:ph type="sldNum" sz="quarter" idx="5"/>
          </p:nvPr>
        </p:nvSpPr>
        <p:spPr/>
        <p:txBody>
          <a:bodyPr/>
          <a:lstStyle/>
          <a:p>
            <a:fld id="{72E4B725-2203-4ED2-9256-A661C18EFA60}" type="slidenum">
              <a:rPr lang="en-AU" smtClean="0"/>
              <a:t>7</a:t>
            </a:fld>
            <a:endParaRPr lang="en-AU" dirty="0"/>
          </a:p>
        </p:txBody>
      </p:sp>
    </p:spTree>
    <p:extLst>
      <p:ext uri="{BB962C8B-B14F-4D97-AF65-F5344CB8AC3E}">
        <p14:creationId xmlns:p14="http://schemas.microsoft.com/office/powerpoint/2010/main" val="59413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dirty="0"/>
              <a:t>Click icon to add picture</a:t>
            </a:r>
            <a:endParaRPr lang="en-AU" noProof="0" dirty="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dirty="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dirty="0"/>
              <a:t>Click icon to add picture</a:t>
            </a:r>
            <a:endParaRPr lang="en-AU" noProof="0" dirty="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dirty="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20/2/19</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20/2/19</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20/2/19</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20/2/19</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dirty="0"/>
              <a:t>Click icon to add picture</a:t>
            </a:r>
            <a:endParaRPr lang="en-AU" dirty="0"/>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dirty="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dirty="0"/>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dirty="0"/>
              <a:t>Click icon to add picture</a:t>
            </a:r>
            <a:endParaRPr lang="en-AU" noProof="0" dirty="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20/2/19</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20/2/19</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20/2/19</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20/2/19</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20/2/19</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dirty="0"/>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dirty="0"/>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20/2/19</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70F874-2685-411E-B532-12B17F62F8B4}"/>
              </a:ext>
            </a:extLst>
          </p:cNvPr>
          <p:cNvSpPr>
            <a:spLocks noGrp="1"/>
          </p:cNvSpPr>
          <p:nvPr>
            <p:ph type="sldNum" sz="quarter" idx="12"/>
          </p:nvPr>
        </p:nvSpPr>
        <p:spPr/>
        <p:txBody>
          <a:bodyPr/>
          <a:lstStyle/>
          <a:p>
            <a:fld id="{DC22DD25-61AE-413C-B4D2-EF2365C9B2E1}" type="slidenum">
              <a:rPr lang="en-AU" noProof="0" smtClean="0"/>
              <a:pPr/>
              <a:t>1</a:t>
            </a:fld>
            <a:endParaRPr lang="en-AU" noProof="0" dirty="0"/>
          </a:p>
        </p:txBody>
      </p:sp>
      <p:sp>
        <p:nvSpPr>
          <p:cNvPr id="2" name="Subtitle 1">
            <a:extLst>
              <a:ext uri="{FF2B5EF4-FFF2-40B4-BE49-F238E27FC236}">
                <a16:creationId xmlns:a16="http://schemas.microsoft.com/office/drawing/2014/main" id="{41143477-1525-4192-9B86-60F349B18808}"/>
              </a:ext>
            </a:extLst>
          </p:cNvPr>
          <p:cNvSpPr>
            <a:spLocks noGrp="1"/>
          </p:cNvSpPr>
          <p:nvPr>
            <p:ph type="subTitle" idx="1"/>
          </p:nvPr>
        </p:nvSpPr>
        <p:spPr>
          <a:xfrm>
            <a:off x="144463" y="2530888"/>
            <a:ext cx="6980237" cy="1290341"/>
          </a:xfrm>
        </p:spPr>
        <p:txBody>
          <a:bodyPr/>
          <a:lstStyle/>
          <a:p>
            <a:pPr algn="ctr"/>
            <a:r>
              <a:rPr lang="en-AU" sz="3000" b="0" dirty="0">
                <a:latin typeface="American Typewriter" panose="02090604020004020304" pitchFamily="18" charset="77"/>
                <a:ea typeface="Helvetica Neue" panose="02000503000000020004" pitchFamily="2" charset="0"/>
                <a:cs typeface="Helvetica Neue" panose="02000503000000020004" pitchFamily="2" charset="0"/>
              </a:rPr>
              <a:t>Not just another game: Hangman</a:t>
            </a:r>
            <a:br>
              <a:rPr lang="en-AU" sz="3000" b="0" dirty="0">
                <a:latin typeface="American Typewriter" panose="02090604020004020304" pitchFamily="18" charset="77"/>
                <a:ea typeface="Helvetica Neue" panose="02000503000000020004" pitchFamily="2" charset="0"/>
                <a:cs typeface="Helvetica Neue" panose="02000503000000020004" pitchFamily="2" charset="0"/>
              </a:rPr>
            </a:br>
            <a:r>
              <a:rPr lang="en-AU" sz="1400" b="0" i="1" dirty="0">
                <a:latin typeface="Calibri" panose="020F0502020204030204" pitchFamily="34" charset="0"/>
                <a:ea typeface="Helvetica Neue" panose="02000503000000020004" pitchFamily="2" charset="0"/>
                <a:cs typeface="Calibri" panose="020F0502020204030204" pitchFamily="34" charset="0"/>
              </a:rPr>
              <a:t>Importance of Language Models</a:t>
            </a:r>
            <a:endParaRPr lang="en-AU" sz="3000" b="0" dirty="0">
              <a:latin typeface="Calibri" panose="020F0502020204030204" pitchFamily="34" charset="0"/>
              <a:ea typeface="Helvetica Neue" panose="02000503000000020004" pitchFamily="2" charset="0"/>
              <a:cs typeface="Calibri" panose="020F0502020204030204" pitchFamily="34" charset="0"/>
            </a:endParaRPr>
          </a:p>
        </p:txBody>
      </p:sp>
      <p:pic>
        <p:nvPicPr>
          <p:cNvPr id="9" name="Picture Placeholder 8">
            <a:extLst>
              <a:ext uri="{FF2B5EF4-FFF2-40B4-BE49-F238E27FC236}">
                <a16:creationId xmlns:a16="http://schemas.microsoft.com/office/drawing/2014/main" id="{53A9EC70-8356-4CA0-A0BE-DA3C9988B594}"/>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6499359" y="-1"/>
            <a:ext cx="5704638" cy="6879660"/>
          </a:xfrm>
        </p:spPr>
      </p:pic>
      <p:sp>
        <p:nvSpPr>
          <p:cNvPr id="4" name="TextBox 3">
            <a:extLst>
              <a:ext uri="{FF2B5EF4-FFF2-40B4-BE49-F238E27FC236}">
                <a16:creationId xmlns:a16="http://schemas.microsoft.com/office/drawing/2014/main" id="{CB23CA68-1263-4B99-A566-605B2D6767A0}"/>
              </a:ext>
            </a:extLst>
          </p:cNvPr>
          <p:cNvSpPr txBox="1"/>
          <p:nvPr/>
        </p:nvSpPr>
        <p:spPr>
          <a:xfrm>
            <a:off x="527484" y="4905568"/>
            <a:ext cx="4197346" cy="1261884"/>
          </a:xfrm>
          <a:prstGeom prst="rect">
            <a:avLst/>
          </a:prstGeom>
          <a:noFill/>
        </p:spPr>
        <p:txBody>
          <a:bodyPr wrap="square" rtlCol="0">
            <a:spAutoFit/>
          </a:bodyPr>
          <a:lstStyle/>
          <a:p>
            <a:r>
              <a:rPr lang="en-AU" sz="1600" i="1" dirty="0">
                <a:solidFill>
                  <a:schemeClr val="bg1"/>
                </a:solidFill>
                <a:latin typeface="Calibri" panose="020F0502020204030204" pitchFamily="34" charset="0"/>
                <a:cs typeface="Calibri" panose="020F0502020204030204" pitchFamily="34" charset="0"/>
              </a:rPr>
              <a:t>By:</a:t>
            </a:r>
            <a:endParaRPr lang="en-AU" sz="1600" dirty="0">
              <a:solidFill>
                <a:schemeClr val="bg1"/>
              </a:solidFill>
              <a:latin typeface="Calibri" panose="020F0502020204030204" pitchFamily="34" charset="0"/>
              <a:cs typeface="Calibri" panose="020F0502020204030204" pitchFamily="34" charset="0"/>
            </a:endParaRPr>
          </a:p>
          <a:p>
            <a:r>
              <a:rPr lang="en-AU" sz="2000" dirty="0">
                <a:solidFill>
                  <a:schemeClr val="bg1"/>
                </a:solidFill>
                <a:latin typeface="Calibri" panose="020F0502020204030204" pitchFamily="34" charset="0"/>
                <a:cs typeface="Calibri" panose="020F0502020204030204" pitchFamily="34" charset="0"/>
              </a:rPr>
              <a:t>Daniel Gill</a:t>
            </a:r>
          </a:p>
          <a:p>
            <a:r>
              <a:rPr lang="en-AU" sz="2000" dirty="0">
                <a:solidFill>
                  <a:schemeClr val="bg1"/>
                </a:solidFill>
                <a:latin typeface="Calibri" panose="020F0502020204030204" pitchFamily="34" charset="0"/>
                <a:cs typeface="Calibri" panose="020F0502020204030204" pitchFamily="34" charset="0"/>
              </a:rPr>
              <a:t>Kartik Kishore</a:t>
            </a:r>
          </a:p>
          <a:p>
            <a:r>
              <a:rPr lang="en-AU" sz="2000" dirty="0">
                <a:solidFill>
                  <a:schemeClr val="bg1"/>
                </a:solidFill>
                <a:latin typeface="Calibri" panose="020F0502020204030204" pitchFamily="34" charset="0"/>
                <a:cs typeface="Calibri" panose="020F0502020204030204" pitchFamily="34" charset="0"/>
              </a:rPr>
              <a:t>Kaushik Ramesh</a:t>
            </a:r>
          </a:p>
        </p:txBody>
      </p:sp>
    </p:spTree>
    <p:extLst>
      <p:ext uri="{BB962C8B-B14F-4D97-AF65-F5344CB8AC3E}">
        <p14:creationId xmlns:p14="http://schemas.microsoft.com/office/powerpoint/2010/main" val="339434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271A0-6909-5D46-B4E8-92EA6EE947F1}"/>
              </a:ext>
            </a:extLst>
          </p:cNvPr>
          <p:cNvSpPr>
            <a:spLocks noGrp="1"/>
          </p:cNvSpPr>
          <p:nvPr>
            <p:ph type="title"/>
          </p:nvPr>
        </p:nvSpPr>
        <p:spPr/>
        <p:txBody>
          <a:bodyPr/>
          <a:lstStyle/>
          <a:p>
            <a:r>
              <a:rPr lang="en-US" dirty="0"/>
              <a:t>DEMO</a:t>
            </a:r>
          </a:p>
        </p:txBody>
      </p:sp>
      <p:sp>
        <p:nvSpPr>
          <p:cNvPr id="4" name="Slide Number Placeholder 3">
            <a:extLst>
              <a:ext uri="{FF2B5EF4-FFF2-40B4-BE49-F238E27FC236}">
                <a16:creationId xmlns:a16="http://schemas.microsoft.com/office/drawing/2014/main" id="{62BD68CB-6AE6-BD4E-AA2C-8A7ED13AA423}"/>
              </a:ext>
            </a:extLst>
          </p:cNvPr>
          <p:cNvSpPr>
            <a:spLocks noGrp="1"/>
          </p:cNvSpPr>
          <p:nvPr>
            <p:ph type="sldNum" sz="quarter" idx="12"/>
          </p:nvPr>
        </p:nvSpPr>
        <p:spPr/>
        <p:txBody>
          <a:bodyPr/>
          <a:lstStyle/>
          <a:p>
            <a:fld id="{DC22DD25-61AE-413C-B4D2-EF2365C9B2E1}" type="slidenum">
              <a:rPr lang="en-AU" noProof="0" smtClean="0"/>
              <a:t>10</a:t>
            </a:fld>
            <a:endParaRPr lang="en-AU" noProof="0" dirty="0"/>
          </a:p>
        </p:txBody>
      </p:sp>
      <p:pic>
        <p:nvPicPr>
          <p:cNvPr id="2050" name="Picture 2" descr="Image result for amazon alexa logo">
            <a:extLst>
              <a:ext uri="{FF2B5EF4-FFF2-40B4-BE49-F238E27FC236}">
                <a16:creationId xmlns:a16="http://schemas.microsoft.com/office/drawing/2014/main" id="{F62C62F5-8F5E-FD48-9D15-5178936BE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367" y="1282426"/>
            <a:ext cx="3544296" cy="1513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B5078E-C565-C148-8C66-9D97B602E3F0}"/>
              </a:ext>
            </a:extLst>
          </p:cNvPr>
          <p:cNvSpPr txBox="1"/>
          <p:nvPr/>
        </p:nvSpPr>
        <p:spPr>
          <a:xfrm>
            <a:off x="8458734" y="1900781"/>
            <a:ext cx="3733266" cy="276999"/>
          </a:xfrm>
          <a:prstGeom prst="rect">
            <a:avLst/>
          </a:prstGeom>
          <a:noFill/>
        </p:spPr>
        <p:txBody>
          <a:bodyPr wrap="none" rtlCol="0">
            <a:spAutoFit/>
          </a:bodyPr>
          <a:lstStyle/>
          <a:p>
            <a:r>
              <a:rPr lang="en-US" sz="1200" dirty="0"/>
              <a:t>Image Source: </a:t>
            </a:r>
            <a:r>
              <a:rPr lang="en-US" sz="1200" dirty="0" err="1"/>
              <a:t>developer.amazon.com</a:t>
            </a:r>
            <a:r>
              <a:rPr lang="en-US" sz="1200" dirty="0"/>
              <a:t>/console/</a:t>
            </a:r>
            <a:r>
              <a:rPr lang="en-US" sz="1200" dirty="0" err="1"/>
              <a:t>alexa</a:t>
            </a:r>
            <a:r>
              <a:rPr lang="en-US" sz="1200" dirty="0"/>
              <a:t>/ask</a:t>
            </a:r>
          </a:p>
        </p:txBody>
      </p:sp>
      <p:pic>
        <p:nvPicPr>
          <p:cNvPr id="3" name="Picture 2">
            <a:extLst>
              <a:ext uri="{FF2B5EF4-FFF2-40B4-BE49-F238E27FC236}">
                <a16:creationId xmlns:a16="http://schemas.microsoft.com/office/drawing/2014/main" id="{588CEA05-91D8-824A-BDCE-B366D63FB415}"/>
              </a:ext>
            </a:extLst>
          </p:cNvPr>
          <p:cNvPicPr>
            <a:picLocks noChangeAspect="1"/>
          </p:cNvPicPr>
          <p:nvPr/>
        </p:nvPicPr>
        <p:blipFill>
          <a:blip r:embed="rId3"/>
          <a:stretch>
            <a:fillRect/>
          </a:stretch>
        </p:blipFill>
        <p:spPr>
          <a:xfrm>
            <a:off x="2651342" y="3303793"/>
            <a:ext cx="6889315" cy="3032935"/>
          </a:xfrm>
          <a:prstGeom prst="rect">
            <a:avLst/>
          </a:prstGeom>
        </p:spPr>
      </p:pic>
      <p:sp>
        <p:nvSpPr>
          <p:cNvPr id="7" name="TextBox 6">
            <a:extLst>
              <a:ext uri="{FF2B5EF4-FFF2-40B4-BE49-F238E27FC236}">
                <a16:creationId xmlns:a16="http://schemas.microsoft.com/office/drawing/2014/main" id="{A79D256E-55F6-D346-AE23-82C7D4ECABBD}"/>
              </a:ext>
            </a:extLst>
          </p:cNvPr>
          <p:cNvSpPr txBox="1"/>
          <p:nvPr/>
        </p:nvSpPr>
        <p:spPr>
          <a:xfrm>
            <a:off x="5361924" y="6076614"/>
            <a:ext cx="1671098" cy="276999"/>
          </a:xfrm>
          <a:prstGeom prst="rect">
            <a:avLst/>
          </a:prstGeom>
          <a:noFill/>
        </p:spPr>
        <p:txBody>
          <a:bodyPr wrap="none" rtlCol="0">
            <a:spAutoFit/>
          </a:bodyPr>
          <a:lstStyle/>
          <a:p>
            <a:r>
              <a:rPr lang="en-US" sz="1200" dirty="0"/>
              <a:t>Simple skill architecture</a:t>
            </a:r>
          </a:p>
        </p:txBody>
      </p:sp>
    </p:spTree>
    <p:extLst>
      <p:ext uri="{BB962C8B-B14F-4D97-AF65-F5344CB8AC3E}">
        <p14:creationId xmlns:p14="http://schemas.microsoft.com/office/powerpoint/2010/main" val="376247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F052-8CD3-8E4D-B3BD-0F25AC69D18D}"/>
              </a:ext>
            </a:extLst>
          </p:cNvPr>
          <p:cNvSpPr>
            <a:spLocks noGrp="1"/>
          </p:cNvSpPr>
          <p:nvPr>
            <p:ph type="title"/>
          </p:nvPr>
        </p:nvSpPr>
        <p:spPr/>
        <p:txBody>
          <a:bodyPr/>
          <a:lstStyle/>
          <a:p>
            <a:r>
              <a:rPr lang="en-US" dirty="0"/>
              <a:t>Applications in Research</a:t>
            </a:r>
          </a:p>
        </p:txBody>
      </p:sp>
      <p:sp>
        <p:nvSpPr>
          <p:cNvPr id="3" name="Content Placeholder 2">
            <a:extLst>
              <a:ext uri="{FF2B5EF4-FFF2-40B4-BE49-F238E27FC236}">
                <a16:creationId xmlns:a16="http://schemas.microsoft.com/office/drawing/2014/main" id="{DF409AB7-C1CE-9A42-BA90-F5D7087AF675}"/>
              </a:ext>
            </a:extLst>
          </p:cNvPr>
          <p:cNvSpPr>
            <a:spLocks noGrp="1"/>
          </p:cNvSpPr>
          <p:nvPr>
            <p:ph idx="1"/>
          </p:nvPr>
        </p:nvSpPr>
        <p:spPr/>
        <p:txBody>
          <a:bodyPr/>
          <a:lstStyle/>
          <a:p>
            <a:pPr marL="342900" indent="-342900">
              <a:buFont typeface="Arial" panose="020B0604020202020204" pitchFamily="34" charset="0"/>
              <a:buChar char="•"/>
            </a:pPr>
            <a:r>
              <a:rPr lang="en-US" dirty="0"/>
              <a:t>Politics researcher</a:t>
            </a:r>
          </a:p>
          <a:p>
            <a:pPr marL="342900" indent="-342900">
              <a:buFont typeface="Arial" panose="020B0604020202020204" pitchFamily="34" charset="0"/>
              <a:buChar char="•"/>
            </a:pPr>
            <a:r>
              <a:rPr lang="en-US" dirty="0"/>
              <a:t>Journalism</a:t>
            </a:r>
          </a:p>
          <a:p>
            <a:pPr marL="342900" indent="-342900">
              <a:buFont typeface="Arial" panose="020B0604020202020204" pitchFamily="34" charset="0"/>
              <a:buChar char="•"/>
            </a:pPr>
            <a:r>
              <a:rPr lang="en-US" dirty="0"/>
              <a:t>Human behavior analysis</a:t>
            </a:r>
          </a:p>
        </p:txBody>
      </p:sp>
      <p:sp>
        <p:nvSpPr>
          <p:cNvPr id="4" name="Slide Number Placeholder 3">
            <a:extLst>
              <a:ext uri="{FF2B5EF4-FFF2-40B4-BE49-F238E27FC236}">
                <a16:creationId xmlns:a16="http://schemas.microsoft.com/office/drawing/2014/main" id="{B86DE5B3-C32A-1248-A728-E41ACD0A89F5}"/>
              </a:ext>
            </a:extLst>
          </p:cNvPr>
          <p:cNvSpPr>
            <a:spLocks noGrp="1"/>
          </p:cNvSpPr>
          <p:nvPr>
            <p:ph type="sldNum" sz="quarter" idx="12"/>
          </p:nvPr>
        </p:nvSpPr>
        <p:spPr/>
        <p:txBody>
          <a:bodyPr/>
          <a:lstStyle/>
          <a:p>
            <a:fld id="{DC22DD25-61AE-413C-B4D2-EF2365C9B2E1}" type="slidenum">
              <a:rPr lang="en-AU" noProof="0" smtClean="0"/>
              <a:t>11</a:t>
            </a:fld>
            <a:endParaRPr lang="en-AU" noProof="0" dirty="0"/>
          </a:p>
        </p:txBody>
      </p:sp>
    </p:spTree>
    <p:extLst>
      <p:ext uri="{BB962C8B-B14F-4D97-AF65-F5344CB8AC3E}">
        <p14:creationId xmlns:p14="http://schemas.microsoft.com/office/powerpoint/2010/main" val="172930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2D900-7305-5047-8423-B1B9F0B3BEA4}"/>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1F795E13-2AD1-DB42-B3C8-4BF9403C8F72}"/>
              </a:ext>
            </a:extLst>
          </p:cNvPr>
          <p:cNvSpPr>
            <a:spLocks noGrp="1"/>
          </p:cNvSpPr>
          <p:nvPr>
            <p:ph idx="1"/>
          </p:nvPr>
        </p:nvSpPr>
        <p:spPr/>
        <p:txBody>
          <a:bodyPr/>
          <a:lstStyle/>
          <a:p>
            <a:r>
              <a:rPr lang="en-US" dirty="0"/>
              <a:t>Any questions?</a:t>
            </a:r>
          </a:p>
        </p:txBody>
      </p:sp>
      <p:sp>
        <p:nvSpPr>
          <p:cNvPr id="4" name="Slide Number Placeholder 3">
            <a:extLst>
              <a:ext uri="{FF2B5EF4-FFF2-40B4-BE49-F238E27FC236}">
                <a16:creationId xmlns:a16="http://schemas.microsoft.com/office/drawing/2014/main" id="{A15CF3C9-18F0-7C47-B404-91BB9C4CA651}"/>
              </a:ext>
            </a:extLst>
          </p:cNvPr>
          <p:cNvSpPr>
            <a:spLocks noGrp="1"/>
          </p:cNvSpPr>
          <p:nvPr>
            <p:ph type="sldNum" sz="quarter" idx="12"/>
          </p:nvPr>
        </p:nvSpPr>
        <p:spPr/>
        <p:txBody>
          <a:bodyPr/>
          <a:lstStyle/>
          <a:p>
            <a:fld id="{DC22DD25-61AE-413C-B4D2-EF2365C9B2E1}" type="slidenum">
              <a:rPr lang="en-AU" noProof="0" smtClean="0"/>
              <a:t>12</a:t>
            </a:fld>
            <a:endParaRPr lang="en-AU" noProof="0" dirty="0"/>
          </a:p>
        </p:txBody>
      </p:sp>
    </p:spTree>
    <p:extLst>
      <p:ext uri="{BB962C8B-B14F-4D97-AF65-F5344CB8AC3E}">
        <p14:creationId xmlns:p14="http://schemas.microsoft.com/office/powerpoint/2010/main" val="2262839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2281F7-EA5B-AE4D-AC7C-C298A1BA5563}"/>
              </a:ext>
            </a:extLst>
          </p:cNvPr>
          <p:cNvSpPr>
            <a:spLocks noGrp="1"/>
          </p:cNvSpPr>
          <p:nvPr>
            <p:ph type="subTitle" idx="1"/>
          </p:nvPr>
        </p:nvSpPr>
        <p:spPr>
          <a:xfrm>
            <a:off x="500063" y="2487775"/>
            <a:ext cx="4772203" cy="657359"/>
          </a:xfrm>
        </p:spPr>
        <p:txBody>
          <a:bodyPr/>
          <a:lstStyle/>
          <a:p>
            <a:r>
              <a:rPr lang="en-US" dirty="0"/>
              <a:t>Thank You</a:t>
            </a:r>
          </a:p>
        </p:txBody>
      </p:sp>
    </p:spTree>
    <p:extLst>
      <p:ext uri="{BB962C8B-B14F-4D97-AF65-F5344CB8AC3E}">
        <p14:creationId xmlns:p14="http://schemas.microsoft.com/office/powerpoint/2010/main" val="1047590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8CA4-6877-2B49-A97E-D85B667DE93F}"/>
              </a:ext>
            </a:extLst>
          </p:cNvPr>
          <p:cNvSpPr>
            <a:spLocks noGrp="1"/>
          </p:cNvSpPr>
          <p:nvPr>
            <p:ph type="title"/>
          </p:nvPr>
        </p:nvSpPr>
        <p:spPr>
          <a:xfrm>
            <a:off x="1428765" y="395066"/>
            <a:ext cx="2114535" cy="887360"/>
          </a:xfrm>
        </p:spPr>
        <p:txBody>
          <a:bodyPr/>
          <a:lstStyle/>
          <a:p>
            <a:r>
              <a:rPr lang="en-US" dirty="0"/>
              <a:t>About Us</a:t>
            </a:r>
          </a:p>
        </p:txBody>
      </p:sp>
      <p:sp>
        <p:nvSpPr>
          <p:cNvPr id="3" name="Content Placeholder 2">
            <a:extLst>
              <a:ext uri="{FF2B5EF4-FFF2-40B4-BE49-F238E27FC236}">
                <a16:creationId xmlns:a16="http://schemas.microsoft.com/office/drawing/2014/main" id="{57F8D77B-DAD3-404A-A835-577211D2E23A}"/>
              </a:ext>
            </a:extLst>
          </p:cNvPr>
          <p:cNvSpPr>
            <a:spLocks noGrp="1"/>
          </p:cNvSpPr>
          <p:nvPr>
            <p:ph idx="1"/>
          </p:nvPr>
        </p:nvSpPr>
        <p:spPr>
          <a:xfrm>
            <a:off x="8369566" y="1532415"/>
            <a:ext cx="3598418" cy="4801710"/>
          </a:xfrm>
        </p:spPr>
        <p:txBody>
          <a:bodyPr/>
          <a:lstStyle/>
          <a:p>
            <a:pPr marL="342900" indent="-342900">
              <a:buFont typeface="Arial" panose="020B0604020202020204" pitchFamily="34" charset="0"/>
              <a:buChar char="•"/>
            </a:pPr>
            <a:endParaRPr lang="en-AU" sz="1500" dirty="0"/>
          </a:p>
          <a:p>
            <a:pPr marL="342900" indent="-342900">
              <a:buFont typeface="Arial" panose="020B0604020202020204" pitchFamily="34" charset="0"/>
              <a:buChar char="•"/>
            </a:pPr>
            <a:endParaRPr lang="en-AU" sz="1500" dirty="0"/>
          </a:p>
          <a:p>
            <a:pPr marL="342900" indent="-342900">
              <a:buFont typeface="Arial" panose="020B0604020202020204" pitchFamily="34" charset="0"/>
              <a:buChar char="•"/>
            </a:pPr>
            <a:endParaRPr lang="en-AU" sz="1500" dirty="0"/>
          </a:p>
          <a:p>
            <a:pPr marL="342900" indent="-342900">
              <a:buFont typeface="Arial" panose="020B0604020202020204" pitchFamily="34" charset="0"/>
              <a:buChar char="•"/>
            </a:pPr>
            <a:endParaRPr lang="en-AU" sz="1500" dirty="0"/>
          </a:p>
          <a:p>
            <a:pPr marL="342900" indent="-342900">
              <a:buFont typeface="Arial" panose="020B0604020202020204" pitchFamily="34" charset="0"/>
              <a:buChar char="•"/>
            </a:pPr>
            <a:endParaRPr lang="en-AU" sz="1500" dirty="0"/>
          </a:p>
          <a:p>
            <a:r>
              <a:rPr lang="en-AU" sz="1500" b="1" dirty="0"/>
              <a:t>Kaushik Ramesh</a:t>
            </a:r>
          </a:p>
          <a:p>
            <a:pPr marL="342900" indent="-342900">
              <a:buFont typeface="Arial" panose="020B0604020202020204" pitchFamily="34" charset="0"/>
              <a:buChar char="•"/>
            </a:pPr>
            <a:r>
              <a:rPr lang="en-AU" sz="1500" dirty="0"/>
              <a:t>Pursuing Masters of data science since 2018</a:t>
            </a:r>
          </a:p>
          <a:p>
            <a:pPr marL="342900" indent="-342900">
              <a:buFont typeface="Arial" panose="020B0604020202020204" pitchFamily="34" charset="0"/>
              <a:buChar char="•"/>
            </a:pPr>
            <a:r>
              <a:rPr lang="en-AU" sz="1500" dirty="0"/>
              <a:t>Developed automation tools to eliminate manual interference during my tenure at Infosys limited in Bangalore, India</a:t>
            </a:r>
          </a:p>
          <a:p>
            <a:pPr marL="342900" indent="-342900">
              <a:buFont typeface="Arial" panose="020B0604020202020204" pitchFamily="34" charset="0"/>
              <a:buChar char="•"/>
            </a:pPr>
            <a:r>
              <a:rPr lang="en-AU" sz="1500" dirty="0"/>
              <a:t>Hold expertise in python, Java, R and Unix shell scripting</a:t>
            </a:r>
            <a:endParaRPr lang="en-US" sz="1500" dirty="0"/>
          </a:p>
        </p:txBody>
      </p:sp>
      <p:sp>
        <p:nvSpPr>
          <p:cNvPr id="4" name="Slide Number Placeholder 3">
            <a:extLst>
              <a:ext uri="{FF2B5EF4-FFF2-40B4-BE49-F238E27FC236}">
                <a16:creationId xmlns:a16="http://schemas.microsoft.com/office/drawing/2014/main" id="{5D081497-4F4E-2343-86BE-ACEEF022454A}"/>
              </a:ext>
            </a:extLst>
          </p:cNvPr>
          <p:cNvSpPr>
            <a:spLocks noGrp="1"/>
          </p:cNvSpPr>
          <p:nvPr>
            <p:ph type="sldNum" sz="quarter" idx="12"/>
          </p:nvPr>
        </p:nvSpPr>
        <p:spPr/>
        <p:txBody>
          <a:bodyPr/>
          <a:lstStyle/>
          <a:p>
            <a:pPr algn="l"/>
            <a:fld id="{DC22DD25-61AE-413C-B4D2-EF2365C9B2E1}" type="slidenum">
              <a:rPr lang="en-AU" noProof="0" smtClean="0"/>
              <a:pPr algn="l"/>
              <a:t>2</a:t>
            </a:fld>
            <a:endParaRPr lang="en-AU" noProof="0" dirty="0"/>
          </a:p>
        </p:txBody>
      </p:sp>
      <p:sp>
        <p:nvSpPr>
          <p:cNvPr id="5" name="Content Placeholder 4">
            <a:extLst>
              <a:ext uri="{FF2B5EF4-FFF2-40B4-BE49-F238E27FC236}">
                <a16:creationId xmlns:a16="http://schemas.microsoft.com/office/drawing/2014/main" id="{D9232730-6680-494F-BA5F-B046476BB7FC}"/>
              </a:ext>
            </a:extLst>
          </p:cNvPr>
          <p:cNvSpPr>
            <a:spLocks noGrp="1"/>
          </p:cNvSpPr>
          <p:nvPr>
            <p:ph idx="13"/>
          </p:nvPr>
        </p:nvSpPr>
        <p:spPr>
          <a:xfrm>
            <a:off x="4133850" y="1532414"/>
            <a:ext cx="3724111" cy="5005211"/>
          </a:xfrm>
        </p:spPr>
        <p:txBody>
          <a:bodyPr/>
          <a:lstStyle/>
          <a:p>
            <a:endParaRPr lang="en-US" sz="1500" dirty="0"/>
          </a:p>
          <a:p>
            <a:endParaRPr lang="en-US" sz="1500" dirty="0"/>
          </a:p>
          <a:p>
            <a:endParaRPr lang="en-US" sz="1500" dirty="0"/>
          </a:p>
          <a:p>
            <a:endParaRPr lang="en-US" sz="1500" dirty="0"/>
          </a:p>
          <a:p>
            <a:endParaRPr lang="en-US" sz="1500" dirty="0"/>
          </a:p>
          <a:p>
            <a:r>
              <a:rPr lang="en-US" sz="1500" b="1" dirty="0"/>
              <a:t>Kartik Kishore</a:t>
            </a:r>
          </a:p>
          <a:p>
            <a:pPr marL="342900" indent="-342900">
              <a:buFont typeface="Arial" panose="020B0604020202020204" pitchFamily="34" charset="0"/>
              <a:buChar char="•"/>
            </a:pPr>
            <a:r>
              <a:rPr lang="en-US" sz="1500" dirty="0"/>
              <a:t>Ms. Data Science, University of Melbourne, Batch of 2019</a:t>
            </a:r>
          </a:p>
          <a:p>
            <a:pPr marL="342900" indent="-342900">
              <a:buFont typeface="Arial" panose="020B0604020202020204" pitchFamily="34" charset="0"/>
              <a:buChar char="•"/>
            </a:pPr>
            <a:r>
              <a:rPr lang="en-US" sz="1500" dirty="0"/>
              <a:t>Have worked as an Identity Admin at </a:t>
            </a:r>
            <a:r>
              <a:rPr lang="en-US" sz="1500" i="1" dirty="0"/>
              <a:t>Cognizant </a:t>
            </a:r>
            <a:r>
              <a:rPr lang="en-US" sz="1500" dirty="0"/>
              <a:t>in Cyber security projects, which has been the driving force behind my interest in data analytics</a:t>
            </a:r>
          </a:p>
          <a:p>
            <a:pPr marL="342900" indent="-342900">
              <a:buFont typeface="Arial" panose="020B0604020202020204" pitchFamily="34" charset="0"/>
              <a:buChar char="•"/>
            </a:pPr>
            <a:r>
              <a:rPr lang="en-US" sz="1500" dirty="0"/>
              <a:t>Hands-on experience in Python, R &amp; shell. Automation &amp; computer networks catch my fancy</a:t>
            </a:r>
          </a:p>
          <a:p>
            <a:pPr marL="342900" indent="-342900">
              <a:buFont typeface="Arial" panose="020B0604020202020204" pitchFamily="34" charset="0"/>
              <a:buChar char="•"/>
            </a:pPr>
            <a:r>
              <a:rPr lang="en-US" sz="1500" dirty="0"/>
              <a:t>Likes pineapple on Pizza</a:t>
            </a:r>
          </a:p>
        </p:txBody>
      </p:sp>
      <p:pic>
        <p:nvPicPr>
          <p:cNvPr id="7" name="Picture 6">
            <a:extLst>
              <a:ext uri="{FF2B5EF4-FFF2-40B4-BE49-F238E27FC236}">
                <a16:creationId xmlns:a16="http://schemas.microsoft.com/office/drawing/2014/main" id="{E3F04748-00F3-7D41-9E6B-CBD3F22E33B4}"/>
              </a:ext>
            </a:extLst>
          </p:cNvPr>
          <p:cNvPicPr>
            <a:picLocks noChangeAspect="1"/>
          </p:cNvPicPr>
          <p:nvPr/>
        </p:nvPicPr>
        <p:blipFill rotWithShape="1">
          <a:blip r:embed="rId2"/>
          <a:srcRect l="8713" r="10705" b="18843"/>
          <a:stretch/>
        </p:blipFill>
        <p:spPr>
          <a:xfrm>
            <a:off x="8455291" y="1569772"/>
            <a:ext cx="1336885" cy="1681991"/>
          </a:xfrm>
          <a:prstGeom prst="rect">
            <a:avLst/>
          </a:prstGeom>
        </p:spPr>
      </p:pic>
      <p:sp>
        <p:nvSpPr>
          <p:cNvPr id="9" name="Content Placeholder 4">
            <a:extLst>
              <a:ext uri="{FF2B5EF4-FFF2-40B4-BE49-F238E27FC236}">
                <a16:creationId xmlns:a16="http://schemas.microsoft.com/office/drawing/2014/main" id="{D0EF9DF7-122F-334C-80DD-E203A58FE2CB}"/>
              </a:ext>
            </a:extLst>
          </p:cNvPr>
          <p:cNvSpPr txBox="1">
            <a:spLocks/>
          </p:cNvSpPr>
          <p:nvPr/>
        </p:nvSpPr>
        <p:spPr>
          <a:xfrm>
            <a:off x="477859" y="1516389"/>
            <a:ext cx="3562187" cy="5005211"/>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endParaRPr lang="en-US" sz="1500" dirty="0"/>
          </a:p>
          <a:p>
            <a:endParaRPr lang="en-US" sz="1500" dirty="0"/>
          </a:p>
          <a:p>
            <a:endParaRPr lang="en-US" sz="1500" dirty="0"/>
          </a:p>
          <a:p>
            <a:endParaRPr lang="en-US" sz="1500" dirty="0"/>
          </a:p>
          <a:p>
            <a:endParaRPr lang="en-US" sz="1500" dirty="0"/>
          </a:p>
          <a:p>
            <a:r>
              <a:rPr lang="en-US" sz="1500" b="1" dirty="0"/>
              <a:t>Daniel Gil</a:t>
            </a:r>
          </a:p>
          <a:p>
            <a:pPr marL="285750" indent="-285750">
              <a:buFont typeface="Arial" panose="020B0604020202020204" pitchFamily="34" charset="0"/>
              <a:buChar char="•"/>
            </a:pPr>
            <a:r>
              <a:rPr lang="en-AU" sz="1500" dirty="0"/>
              <a:t>Pursuing Masters of data science since 2018</a:t>
            </a:r>
          </a:p>
          <a:p>
            <a:pPr marL="285750" indent="-285750">
              <a:buFont typeface="Arial" panose="020B0604020202020204" pitchFamily="34" charset="0"/>
              <a:buChar char="•"/>
            </a:pPr>
            <a:r>
              <a:rPr lang="en-AU" sz="1500" dirty="0"/>
              <a:t>Extensive business process streamlining &amp; BI experience across banking, retail, manufacturing &amp; healthcare domains.</a:t>
            </a:r>
          </a:p>
          <a:p>
            <a:pPr marL="285750" indent="-285750">
              <a:buFont typeface="Arial" panose="020B0604020202020204" pitchFamily="34" charset="0"/>
              <a:buChar char="•"/>
            </a:pPr>
            <a:r>
              <a:rPr lang="en-AU" sz="1500" dirty="0"/>
              <a:t>Expert in Data Analytics, Business Intelligence &amp; Natural Language Processing.</a:t>
            </a:r>
            <a:endParaRPr lang="en-US" sz="1500" dirty="0"/>
          </a:p>
        </p:txBody>
      </p:sp>
      <p:pic>
        <p:nvPicPr>
          <p:cNvPr id="10" name="Picture 9">
            <a:extLst>
              <a:ext uri="{FF2B5EF4-FFF2-40B4-BE49-F238E27FC236}">
                <a16:creationId xmlns:a16="http://schemas.microsoft.com/office/drawing/2014/main" id="{F33183B0-48C3-3342-B0F2-F2E187AC1280}"/>
              </a:ext>
            </a:extLst>
          </p:cNvPr>
          <p:cNvPicPr>
            <a:picLocks noChangeAspect="1"/>
          </p:cNvPicPr>
          <p:nvPr/>
        </p:nvPicPr>
        <p:blipFill>
          <a:blip r:embed="rId3"/>
          <a:stretch>
            <a:fillRect/>
          </a:stretch>
        </p:blipFill>
        <p:spPr>
          <a:xfrm>
            <a:off x="4201971" y="1569772"/>
            <a:ext cx="1522554" cy="1681991"/>
          </a:xfrm>
          <a:prstGeom prst="rect">
            <a:avLst/>
          </a:prstGeom>
        </p:spPr>
      </p:pic>
      <p:pic>
        <p:nvPicPr>
          <p:cNvPr id="11" name="Picture 10">
            <a:extLst>
              <a:ext uri="{FF2B5EF4-FFF2-40B4-BE49-F238E27FC236}">
                <a16:creationId xmlns:a16="http://schemas.microsoft.com/office/drawing/2014/main" id="{6423A772-85A2-0F40-BC2D-742DE8622D70}"/>
              </a:ext>
            </a:extLst>
          </p:cNvPr>
          <p:cNvPicPr>
            <a:picLocks noChangeAspect="1"/>
          </p:cNvPicPr>
          <p:nvPr/>
        </p:nvPicPr>
        <p:blipFill>
          <a:blip r:embed="rId4"/>
          <a:stretch>
            <a:fillRect/>
          </a:stretch>
        </p:blipFill>
        <p:spPr>
          <a:xfrm>
            <a:off x="599597" y="1569772"/>
            <a:ext cx="1485670" cy="1681991"/>
          </a:xfrm>
          <a:prstGeom prst="rect">
            <a:avLst/>
          </a:prstGeom>
        </p:spPr>
      </p:pic>
    </p:spTree>
    <p:extLst>
      <p:ext uri="{BB962C8B-B14F-4D97-AF65-F5344CB8AC3E}">
        <p14:creationId xmlns:p14="http://schemas.microsoft.com/office/powerpoint/2010/main" val="181959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ED25-7FA9-4827-A446-73E668A4FB7D}"/>
              </a:ext>
            </a:extLst>
          </p:cNvPr>
          <p:cNvSpPr>
            <a:spLocks noGrp="1"/>
          </p:cNvSpPr>
          <p:nvPr>
            <p:ph type="title"/>
          </p:nvPr>
        </p:nvSpPr>
        <p:spPr>
          <a:xfrm>
            <a:off x="1428765" y="395066"/>
            <a:ext cx="2952734" cy="887360"/>
          </a:xfrm>
        </p:spPr>
        <p:txBody>
          <a:bodyPr/>
          <a:lstStyle/>
          <a:p>
            <a:r>
              <a:rPr lang="en-AU" dirty="0"/>
              <a:t>Introduction</a:t>
            </a:r>
          </a:p>
        </p:txBody>
      </p:sp>
      <p:sp>
        <p:nvSpPr>
          <p:cNvPr id="4" name="Slide Number Placeholder 3">
            <a:extLst>
              <a:ext uri="{FF2B5EF4-FFF2-40B4-BE49-F238E27FC236}">
                <a16:creationId xmlns:a16="http://schemas.microsoft.com/office/drawing/2014/main" id="{367AAC73-ED28-4BEE-AEEB-51458380E528}"/>
              </a:ext>
            </a:extLst>
          </p:cNvPr>
          <p:cNvSpPr>
            <a:spLocks noGrp="1"/>
          </p:cNvSpPr>
          <p:nvPr>
            <p:ph type="sldNum" sz="quarter" idx="12"/>
          </p:nvPr>
        </p:nvSpPr>
        <p:spPr/>
        <p:txBody>
          <a:bodyPr/>
          <a:lstStyle/>
          <a:p>
            <a:fld id="{DC22DD25-61AE-413C-B4D2-EF2365C9B2E1}" type="slidenum">
              <a:rPr lang="en-AU" noProof="0" smtClean="0"/>
              <a:t>3</a:t>
            </a:fld>
            <a:endParaRPr lang="en-AU" noProof="0" dirty="0"/>
          </a:p>
        </p:txBody>
      </p:sp>
      <p:sp>
        <p:nvSpPr>
          <p:cNvPr id="13" name="TextBox 12">
            <a:extLst>
              <a:ext uri="{FF2B5EF4-FFF2-40B4-BE49-F238E27FC236}">
                <a16:creationId xmlns:a16="http://schemas.microsoft.com/office/drawing/2014/main" id="{11B370D7-F55B-4F19-8AD8-4F4281808E10}"/>
              </a:ext>
            </a:extLst>
          </p:cNvPr>
          <p:cNvSpPr txBox="1"/>
          <p:nvPr/>
        </p:nvSpPr>
        <p:spPr>
          <a:xfrm>
            <a:off x="6273553" y="6537626"/>
            <a:ext cx="3225563" cy="246221"/>
          </a:xfrm>
          <a:prstGeom prst="rect">
            <a:avLst/>
          </a:prstGeom>
          <a:noFill/>
        </p:spPr>
        <p:txBody>
          <a:bodyPr wrap="none" rtlCol="0">
            <a:spAutoFit/>
          </a:bodyPr>
          <a:lstStyle/>
          <a:p>
            <a:r>
              <a:rPr lang="en-AU" sz="1000" dirty="0"/>
              <a:t>Image Source: https://</a:t>
            </a:r>
            <a:r>
              <a:rPr lang="en-AU" sz="1000" dirty="0" err="1"/>
              <a:t>www.specialtyansweringservice.net</a:t>
            </a:r>
            <a:endParaRPr lang="en-AU" sz="1000" dirty="0"/>
          </a:p>
        </p:txBody>
      </p:sp>
      <p:sp>
        <p:nvSpPr>
          <p:cNvPr id="7" name="Folded Corner 6">
            <a:extLst>
              <a:ext uri="{FF2B5EF4-FFF2-40B4-BE49-F238E27FC236}">
                <a16:creationId xmlns:a16="http://schemas.microsoft.com/office/drawing/2014/main" id="{0F43F25A-EAE1-3446-B3F9-B7F16733B1F5}"/>
              </a:ext>
            </a:extLst>
          </p:cNvPr>
          <p:cNvSpPr/>
          <p:nvPr/>
        </p:nvSpPr>
        <p:spPr>
          <a:xfrm>
            <a:off x="6273556" y="5270030"/>
            <a:ext cx="2952733" cy="55322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Information Extraction</a:t>
            </a:r>
          </a:p>
        </p:txBody>
      </p:sp>
      <p:sp>
        <p:nvSpPr>
          <p:cNvPr id="14" name="Folded Corner 13">
            <a:extLst>
              <a:ext uri="{FF2B5EF4-FFF2-40B4-BE49-F238E27FC236}">
                <a16:creationId xmlns:a16="http://schemas.microsoft.com/office/drawing/2014/main" id="{B4159027-0185-0746-A2B6-E6D56968A668}"/>
              </a:ext>
            </a:extLst>
          </p:cNvPr>
          <p:cNvSpPr/>
          <p:nvPr/>
        </p:nvSpPr>
        <p:spPr>
          <a:xfrm>
            <a:off x="2905133" y="1654596"/>
            <a:ext cx="2952733" cy="55322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Spelling Correction</a:t>
            </a:r>
          </a:p>
        </p:txBody>
      </p:sp>
      <p:sp>
        <p:nvSpPr>
          <p:cNvPr id="15" name="Folded Corner 14">
            <a:extLst>
              <a:ext uri="{FF2B5EF4-FFF2-40B4-BE49-F238E27FC236}">
                <a16:creationId xmlns:a16="http://schemas.microsoft.com/office/drawing/2014/main" id="{AE787876-2DA6-2B4B-9AD4-D7A1B13F249B}"/>
              </a:ext>
            </a:extLst>
          </p:cNvPr>
          <p:cNvSpPr/>
          <p:nvPr/>
        </p:nvSpPr>
        <p:spPr>
          <a:xfrm>
            <a:off x="2905132" y="2368972"/>
            <a:ext cx="2952733" cy="55322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To Speech</a:t>
            </a:r>
          </a:p>
        </p:txBody>
      </p:sp>
      <p:pic>
        <p:nvPicPr>
          <p:cNvPr id="1026" name="Picture 2" descr="https://www.specialtyansweringservice.net/wp-content/uploads/library-books/natural-language-processing/natural-language-processing.png">
            <a:extLst>
              <a:ext uri="{FF2B5EF4-FFF2-40B4-BE49-F238E27FC236}">
                <a16:creationId xmlns:a16="http://schemas.microsoft.com/office/drawing/2014/main" id="{9FAA6C75-A433-6344-A46D-B9F6A4C42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910" y="2959860"/>
            <a:ext cx="2430543" cy="3235250"/>
          </a:xfrm>
          <a:prstGeom prst="rect">
            <a:avLst/>
          </a:prstGeom>
          <a:noFill/>
          <a:extLst>
            <a:ext uri="{909E8E84-426E-40DD-AFC4-6F175D3DCCD1}">
              <a14:hiddenFill xmlns:a14="http://schemas.microsoft.com/office/drawing/2010/main">
                <a:solidFill>
                  <a:srgbClr val="FFFFFF"/>
                </a:solidFill>
              </a14:hiddenFill>
            </a:ext>
          </a:extLst>
        </p:spPr>
      </p:pic>
      <p:sp>
        <p:nvSpPr>
          <p:cNvPr id="10" name="Folded Corner 9">
            <a:extLst>
              <a:ext uri="{FF2B5EF4-FFF2-40B4-BE49-F238E27FC236}">
                <a16:creationId xmlns:a16="http://schemas.microsoft.com/office/drawing/2014/main" id="{ADEDBC8F-A875-B741-95BA-F2D1E9124966}"/>
              </a:ext>
            </a:extLst>
          </p:cNvPr>
          <p:cNvSpPr/>
          <p:nvPr/>
        </p:nvSpPr>
        <p:spPr>
          <a:xfrm>
            <a:off x="6273553" y="4575474"/>
            <a:ext cx="2952733" cy="55322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Translation</a:t>
            </a:r>
          </a:p>
        </p:txBody>
      </p:sp>
      <p:pic>
        <p:nvPicPr>
          <p:cNvPr id="11" name="Picture 2" descr="https://www.specialtyansweringservice.net/wp-content/uploads/library-books/natural-language-processing/natural-language-processing.png">
            <a:extLst>
              <a:ext uri="{FF2B5EF4-FFF2-40B4-BE49-F238E27FC236}">
                <a16:creationId xmlns:a16="http://schemas.microsoft.com/office/drawing/2014/main" id="{7AD8D1F1-62D5-1244-B83D-220D78BE0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932403" y="1292764"/>
            <a:ext cx="2430543" cy="323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15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5618-B5EA-4D36-859A-3798DE17A386}"/>
              </a:ext>
            </a:extLst>
          </p:cNvPr>
          <p:cNvSpPr>
            <a:spLocks noGrp="1"/>
          </p:cNvSpPr>
          <p:nvPr>
            <p:ph type="title"/>
          </p:nvPr>
        </p:nvSpPr>
        <p:spPr/>
        <p:txBody>
          <a:bodyPr/>
          <a:lstStyle/>
          <a:p>
            <a:r>
              <a:rPr lang="en-AU" dirty="0"/>
              <a:t>Introduction</a:t>
            </a:r>
          </a:p>
        </p:txBody>
      </p:sp>
      <p:sp>
        <p:nvSpPr>
          <p:cNvPr id="3" name="Content Placeholder 2">
            <a:extLst>
              <a:ext uri="{FF2B5EF4-FFF2-40B4-BE49-F238E27FC236}">
                <a16:creationId xmlns:a16="http://schemas.microsoft.com/office/drawing/2014/main" id="{0E8E7877-CA84-4623-836F-981BE69BA3EB}"/>
              </a:ext>
            </a:extLst>
          </p:cNvPr>
          <p:cNvSpPr>
            <a:spLocks noGrp="1"/>
          </p:cNvSpPr>
          <p:nvPr>
            <p:ph idx="1"/>
          </p:nvPr>
        </p:nvSpPr>
        <p:spPr>
          <a:xfrm>
            <a:off x="316356" y="1532415"/>
            <a:ext cx="11408409" cy="2054164"/>
          </a:xfrm>
        </p:spPr>
        <p:txBody>
          <a:bodyPr/>
          <a:lstStyle/>
          <a:p>
            <a:pPr marL="342900" indent="-342900">
              <a:buFont typeface="Arial" panose="020B0604020202020204" pitchFamily="34" charset="0"/>
              <a:buChar char="•"/>
            </a:pPr>
            <a:r>
              <a:rPr lang="en-AU" dirty="0"/>
              <a:t>These are the techniques and methods involved in manipulation of any language used by us humans</a:t>
            </a:r>
            <a:r>
              <a:rPr lang="en-AU" dirty="0">
                <a:cs typeface="Times New Roman" panose="02020603050405020304" pitchFamily="18" charset="0"/>
              </a:rPr>
              <a:t>.</a:t>
            </a:r>
          </a:p>
          <a:p>
            <a:pPr marL="342900" indent="-342900">
              <a:buFont typeface="Arial" panose="020B0604020202020204" pitchFamily="34" charset="0"/>
              <a:buChar char="•"/>
            </a:pPr>
            <a:r>
              <a:rPr lang="en-AU" dirty="0">
                <a:cs typeface="Times New Roman" panose="02020603050405020304" pitchFamily="18" charset="0"/>
              </a:rPr>
              <a:t>Natural Language Toolkit (NLTK) </a:t>
            </a:r>
            <a:r>
              <a:rPr lang="en-AU" dirty="0"/>
              <a:t>is a package of algorithms for symbolic and statistical natural language processing for English written in the Python programming language.</a:t>
            </a:r>
          </a:p>
          <a:p>
            <a:pPr marL="342900" indent="-342900">
              <a:buFont typeface="Arial" panose="020B0604020202020204" pitchFamily="34" charset="0"/>
              <a:buChar char="•"/>
            </a:pPr>
            <a:r>
              <a:rPr lang="en-AU" dirty="0">
                <a:cs typeface="Times New Roman" panose="02020603050405020304" pitchFamily="18" charset="0"/>
              </a:rPr>
              <a:t>At the core of these algorithms is hardcore statistics.</a:t>
            </a:r>
          </a:p>
          <a:p>
            <a:pPr marL="342900" indent="-342900">
              <a:buFont typeface="Arial" panose="020B0604020202020204" pitchFamily="34" charset="0"/>
              <a:buChar char="•"/>
            </a:pPr>
            <a:endParaRPr lang="en-AU"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82C504C-6C5A-44AC-9631-3BCB4C2744AE}"/>
              </a:ext>
            </a:extLst>
          </p:cNvPr>
          <p:cNvSpPr>
            <a:spLocks noGrp="1"/>
          </p:cNvSpPr>
          <p:nvPr>
            <p:ph type="sldNum" sz="quarter" idx="12"/>
          </p:nvPr>
        </p:nvSpPr>
        <p:spPr/>
        <p:txBody>
          <a:bodyPr/>
          <a:lstStyle/>
          <a:p>
            <a:fld id="{DC22DD25-61AE-413C-B4D2-EF2365C9B2E1}" type="slidenum">
              <a:rPr lang="en-AU" noProof="0" smtClean="0"/>
              <a:t>4</a:t>
            </a:fld>
            <a:endParaRPr lang="en-AU" noProof="0" dirty="0"/>
          </a:p>
        </p:txBody>
      </p:sp>
      <p:sp>
        <p:nvSpPr>
          <p:cNvPr id="9" name="TextBox 8">
            <a:extLst>
              <a:ext uri="{FF2B5EF4-FFF2-40B4-BE49-F238E27FC236}">
                <a16:creationId xmlns:a16="http://schemas.microsoft.com/office/drawing/2014/main" id="{D1FD0567-A717-4C46-8962-7C33617AA27D}"/>
              </a:ext>
            </a:extLst>
          </p:cNvPr>
          <p:cNvSpPr txBox="1"/>
          <p:nvPr/>
        </p:nvSpPr>
        <p:spPr>
          <a:xfrm>
            <a:off x="126256" y="6550627"/>
            <a:ext cx="12104596" cy="246221"/>
          </a:xfrm>
          <a:prstGeom prst="rect">
            <a:avLst/>
          </a:prstGeom>
          <a:noFill/>
        </p:spPr>
        <p:txBody>
          <a:bodyPr wrap="none" rtlCol="0">
            <a:spAutoFit/>
          </a:bodyPr>
          <a:lstStyle/>
          <a:p>
            <a:r>
              <a:rPr lang="en-AU" sz="1000" dirty="0"/>
              <a:t>Image Source: 1. </a:t>
            </a:r>
            <a:r>
              <a:rPr lang="en-AU" sz="1000" dirty="0" err="1"/>
              <a:t>TechFunnel</a:t>
            </a:r>
            <a:r>
              <a:rPr lang="en-AU" sz="1000" dirty="0"/>
              <a:t> 2. By Cflm001 (talk) - Own work. Derived from </a:t>
            </a:r>
            <a:r>
              <a:rPr lang="en-AU" sz="1000" dirty="0" err="1"/>
              <a:t>File:BinDistApprox</a:t>
            </a:r>
            <a:r>
              <a:rPr lang="en-AU" sz="1000" dirty="0"/>
              <a:t> </a:t>
            </a:r>
            <a:r>
              <a:rPr lang="en-AU" sz="1000" dirty="0" err="1"/>
              <a:t>large.png</a:t>
            </a:r>
            <a:r>
              <a:rPr lang="en-AU" sz="1000" dirty="0"/>
              <a:t> by Xiao Fei, released under GFDL/CC-BY-SA-3.0., CC BY-SA 3.0, https://</a:t>
            </a:r>
            <a:r>
              <a:rPr lang="en-AU" sz="1000" dirty="0" err="1"/>
              <a:t>commons.wikimedia.org</a:t>
            </a:r>
            <a:r>
              <a:rPr lang="en-AU" sz="1000" dirty="0"/>
              <a:t>/w/</a:t>
            </a:r>
            <a:r>
              <a:rPr lang="en-AU" sz="1000" dirty="0" err="1"/>
              <a:t>index.php?curid</a:t>
            </a:r>
            <a:r>
              <a:rPr lang="en-AU" sz="1000" dirty="0"/>
              <a:t>=7689435</a:t>
            </a:r>
          </a:p>
        </p:txBody>
      </p:sp>
      <p:pic>
        <p:nvPicPr>
          <p:cNvPr id="1026" name="Picture 2" descr="https://www.techfunnel.com/wp-content/uploads/2018/04/Business-Applications-for-Natural-Language-Processing.jpg">
            <a:extLst>
              <a:ext uri="{FF2B5EF4-FFF2-40B4-BE49-F238E27FC236}">
                <a16:creationId xmlns:a16="http://schemas.microsoft.com/office/drawing/2014/main" id="{14C654B4-8546-DB4A-9EEF-52FA99B408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96" b="20001"/>
          <a:stretch/>
        </p:blipFill>
        <p:spPr bwMode="auto">
          <a:xfrm>
            <a:off x="2591515" y="3303073"/>
            <a:ext cx="6858089" cy="28694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1B6A3C-043A-A546-8BF6-26DA18BA3225}"/>
              </a:ext>
            </a:extLst>
          </p:cNvPr>
          <p:cNvPicPr>
            <a:picLocks noChangeAspect="1"/>
          </p:cNvPicPr>
          <p:nvPr/>
        </p:nvPicPr>
        <p:blipFill rotWithShape="1">
          <a:blip r:embed="rId3"/>
          <a:srcRect l="8363" b="8231"/>
          <a:stretch/>
        </p:blipFill>
        <p:spPr>
          <a:xfrm>
            <a:off x="6457520" y="3645187"/>
            <a:ext cx="1143430" cy="1092600"/>
          </a:xfrm>
          <a:prstGeom prst="rect">
            <a:avLst/>
          </a:prstGeom>
        </p:spPr>
      </p:pic>
    </p:spTree>
    <p:extLst>
      <p:ext uri="{BB962C8B-B14F-4D97-AF65-F5344CB8AC3E}">
        <p14:creationId xmlns:p14="http://schemas.microsoft.com/office/powerpoint/2010/main" val="28642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FEE0-1EE3-4B0E-8446-C8DB09477F7C}"/>
              </a:ext>
            </a:extLst>
          </p:cNvPr>
          <p:cNvSpPr>
            <a:spLocks noGrp="1"/>
          </p:cNvSpPr>
          <p:nvPr>
            <p:ph type="title"/>
          </p:nvPr>
        </p:nvSpPr>
        <p:spPr/>
        <p:txBody>
          <a:bodyPr/>
          <a:lstStyle/>
          <a:p>
            <a:r>
              <a:rPr lang="en-AU" dirty="0"/>
              <a:t>Natural Language Processing</a:t>
            </a:r>
          </a:p>
        </p:txBody>
      </p:sp>
      <p:sp>
        <p:nvSpPr>
          <p:cNvPr id="4" name="Slide Number Placeholder 3">
            <a:extLst>
              <a:ext uri="{FF2B5EF4-FFF2-40B4-BE49-F238E27FC236}">
                <a16:creationId xmlns:a16="http://schemas.microsoft.com/office/drawing/2014/main" id="{5B306AD1-164E-4421-919E-8046575BB158}"/>
              </a:ext>
            </a:extLst>
          </p:cNvPr>
          <p:cNvSpPr>
            <a:spLocks noGrp="1"/>
          </p:cNvSpPr>
          <p:nvPr>
            <p:ph type="sldNum" sz="quarter" idx="12"/>
          </p:nvPr>
        </p:nvSpPr>
        <p:spPr/>
        <p:txBody>
          <a:bodyPr/>
          <a:lstStyle/>
          <a:p>
            <a:fld id="{DC22DD25-61AE-413C-B4D2-EF2365C9B2E1}" type="slidenum">
              <a:rPr lang="en-AU" noProof="0" smtClean="0"/>
              <a:t>5</a:t>
            </a:fld>
            <a:endParaRPr lang="en-AU" noProof="0" dirty="0"/>
          </a:p>
        </p:txBody>
      </p:sp>
      <p:sp>
        <p:nvSpPr>
          <p:cNvPr id="3" name="Rectangle 2">
            <a:extLst>
              <a:ext uri="{FF2B5EF4-FFF2-40B4-BE49-F238E27FC236}">
                <a16:creationId xmlns:a16="http://schemas.microsoft.com/office/drawing/2014/main" id="{8313C203-E892-7247-B85E-EE2E088EE9E9}"/>
              </a:ext>
            </a:extLst>
          </p:cNvPr>
          <p:cNvSpPr/>
          <p:nvPr/>
        </p:nvSpPr>
        <p:spPr>
          <a:xfrm>
            <a:off x="295154" y="3518990"/>
            <a:ext cx="1526593" cy="552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text</a:t>
            </a:r>
          </a:p>
        </p:txBody>
      </p:sp>
      <p:sp>
        <p:nvSpPr>
          <p:cNvPr id="7" name="Rectangle 6">
            <a:extLst>
              <a:ext uri="{FF2B5EF4-FFF2-40B4-BE49-F238E27FC236}">
                <a16:creationId xmlns:a16="http://schemas.microsoft.com/office/drawing/2014/main" id="{E5F29F1D-2F70-CA42-8040-BD3015E26393}"/>
              </a:ext>
            </a:extLst>
          </p:cNvPr>
          <p:cNvSpPr/>
          <p:nvPr/>
        </p:nvSpPr>
        <p:spPr>
          <a:xfrm>
            <a:off x="7532299" y="3516272"/>
            <a:ext cx="1526593" cy="552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Makes Sense</a:t>
            </a:r>
          </a:p>
        </p:txBody>
      </p:sp>
      <p:cxnSp>
        <p:nvCxnSpPr>
          <p:cNvPr id="8" name="Elbow Connector 7">
            <a:extLst>
              <a:ext uri="{FF2B5EF4-FFF2-40B4-BE49-F238E27FC236}">
                <a16:creationId xmlns:a16="http://schemas.microsoft.com/office/drawing/2014/main" id="{A8E942EB-4BCC-DB45-96A8-80606021FF31}"/>
              </a:ext>
            </a:extLst>
          </p:cNvPr>
          <p:cNvCxnSpPr>
            <a:cxnSpLocks/>
            <a:stCxn id="3" idx="0"/>
            <a:endCxn id="15" idx="2"/>
          </p:cNvCxnSpPr>
          <p:nvPr/>
        </p:nvCxnSpPr>
        <p:spPr>
          <a:xfrm rot="5400000" flipH="1" flipV="1">
            <a:off x="2975733" y="761138"/>
            <a:ext cx="840570" cy="467513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087CAC61-5108-6F41-9C30-97F9ABBD7B01}"/>
              </a:ext>
            </a:extLst>
          </p:cNvPr>
          <p:cNvSpPr/>
          <p:nvPr/>
        </p:nvSpPr>
        <p:spPr>
          <a:xfrm>
            <a:off x="2690099" y="2253256"/>
            <a:ext cx="1689653" cy="584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 – Set by Domain Expert</a:t>
            </a:r>
          </a:p>
        </p:txBody>
      </p:sp>
      <p:cxnSp>
        <p:nvCxnSpPr>
          <p:cNvPr id="11" name="Elbow Connector 10">
            <a:extLst>
              <a:ext uri="{FF2B5EF4-FFF2-40B4-BE49-F238E27FC236}">
                <a16:creationId xmlns:a16="http://schemas.microsoft.com/office/drawing/2014/main" id="{1618BA11-23A4-ED4D-A05F-BA8183FD581D}"/>
              </a:ext>
            </a:extLst>
          </p:cNvPr>
          <p:cNvCxnSpPr>
            <a:cxnSpLocks/>
            <a:stCxn id="3" idx="2"/>
            <a:endCxn id="19" idx="2"/>
          </p:cNvCxnSpPr>
          <p:nvPr/>
        </p:nvCxnSpPr>
        <p:spPr>
          <a:xfrm rot="16200000" flipH="1">
            <a:off x="2780300" y="2349873"/>
            <a:ext cx="1231436" cy="467513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77EA45BD-5BDF-C543-97F5-AB561F71C962}"/>
              </a:ext>
            </a:extLst>
          </p:cNvPr>
          <p:cNvSpPr/>
          <p:nvPr/>
        </p:nvSpPr>
        <p:spPr>
          <a:xfrm>
            <a:off x="2739602" y="4877995"/>
            <a:ext cx="1689653" cy="584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Probabilitic</a:t>
            </a:r>
            <a:r>
              <a:rPr lang="en-US" dirty="0"/>
              <a:t> Modelling</a:t>
            </a:r>
          </a:p>
        </p:txBody>
      </p:sp>
      <p:sp>
        <p:nvSpPr>
          <p:cNvPr id="15" name="Rectangle 14">
            <a:extLst>
              <a:ext uri="{FF2B5EF4-FFF2-40B4-BE49-F238E27FC236}">
                <a16:creationId xmlns:a16="http://schemas.microsoft.com/office/drawing/2014/main" id="{26692AE3-B3F8-DA4B-BD67-D6AD32D0185C}"/>
              </a:ext>
            </a:extLst>
          </p:cNvPr>
          <p:cNvSpPr/>
          <p:nvPr/>
        </p:nvSpPr>
        <p:spPr>
          <a:xfrm rot="5400000">
            <a:off x="5180853" y="2386325"/>
            <a:ext cx="1689653" cy="584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Language</a:t>
            </a:r>
            <a:br>
              <a:rPr lang="en-US" dirty="0"/>
            </a:br>
            <a:r>
              <a:rPr lang="en-US" dirty="0"/>
              <a:t>Variation</a:t>
            </a:r>
          </a:p>
        </p:txBody>
      </p:sp>
      <p:cxnSp>
        <p:nvCxnSpPr>
          <p:cNvPr id="18" name="Elbow Connector 17">
            <a:extLst>
              <a:ext uri="{FF2B5EF4-FFF2-40B4-BE49-F238E27FC236}">
                <a16:creationId xmlns:a16="http://schemas.microsoft.com/office/drawing/2014/main" id="{79E7A36E-3E4F-E247-92C8-E11C81729268}"/>
              </a:ext>
            </a:extLst>
          </p:cNvPr>
          <p:cNvCxnSpPr>
            <a:cxnSpLocks/>
            <a:stCxn id="15" idx="0"/>
            <a:endCxn id="7" idx="0"/>
          </p:cNvCxnSpPr>
          <p:nvPr/>
        </p:nvCxnSpPr>
        <p:spPr>
          <a:xfrm>
            <a:off x="6317774" y="2678420"/>
            <a:ext cx="1977822" cy="837852"/>
          </a:xfrm>
          <a:prstGeom prst="bentConnector2">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8ADF3244-BE98-5F48-85DD-B612CCA09D69}"/>
              </a:ext>
            </a:extLst>
          </p:cNvPr>
          <p:cNvSpPr/>
          <p:nvPr/>
        </p:nvSpPr>
        <p:spPr>
          <a:xfrm rot="5400000">
            <a:off x="5180853" y="5011063"/>
            <a:ext cx="1689653" cy="584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Language</a:t>
            </a:r>
            <a:br>
              <a:rPr lang="en-US" dirty="0"/>
            </a:br>
            <a:r>
              <a:rPr lang="en-US" dirty="0"/>
              <a:t>Variation</a:t>
            </a:r>
          </a:p>
        </p:txBody>
      </p:sp>
      <p:sp>
        <p:nvSpPr>
          <p:cNvPr id="20" name="&quot;No&quot; Symbol 19">
            <a:extLst>
              <a:ext uri="{FF2B5EF4-FFF2-40B4-BE49-F238E27FC236}">
                <a16:creationId xmlns:a16="http://schemas.microsoft.com/office/drawing/2014/main" id="{45A3C50D-46E3-3449-B5D8-113A7CD87957}"/>
              </a:ext>
            </a:extLst>
          </p:cNvPr>
          <p:cNvSpPr/>
          <p:nvPr/>
        </p:nvSpPr>
        <p:spPr>
          <a:xfrm>
            <a:off x="7998818" y="2377997"/>
            <a:ext cx="585543" cy="585543"/>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Elbow Connector 22">
            <a:extLst>
              <a:ext uri="{FF2B5EF4-FFF2-40B4-BE49-F238E27FC236}">
                <a16:creationId xmlns:a16="http://schemas.microsoft.com/office/drawing/2014/main" id="{63B09981-F07B-AC46-A767-8884070D29CD}"/>
              </a:ext>
            </a:extLst>
          </p:cNvPr>
          <p:cNvCxnSpPr>
            <a:stCxn id="19" idx="0"/>
            <a:endCxn id="7" idx="2"/>
          </p:cNvCxnSpPr>
          <p:nvPr/>
        </p:nvCxnSpPr>
        <p:spPr>
          <a:xfrm flipV="1">
            <a:off x="6317774" y="4069004"/>
            <a:ext cx="1977822" cy="123415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pic>
        <p:nvPicPr>
          <p:cNvPr id="1026" name="Picture 2" descr="The Art of Teaching: Another Give-Away!">
            <a:extLst>
              <a:ext uri="{FF2B5EF4-FFF2-40B4-BE49-F238E27FC236}">
                <a16:creationId xmlns:a16="http://schemas.microsoft.com/office/drawing/2014/main" id="{9C46EC20-BBBD-9344-8CEE-8C1D9EA57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0121" y="2105053"/>
            <a:ext cx="230584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21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653A-9733-7347-BF95-D3331FDFA16D}"/>
              </a:ext>
            </a:extLst>
          </p:cNvPr>
          <p:cNvSpPr>
            <a:spLocks noGrp="1"/>
          </p:cNvSpPr>
          <p:nvPr>
            <p:ph type="title"/>
          </p:nvPr>
        </p:nvSpPr>
        <p:spPr/>
        <p:txBody>
          <a:bodyPr/>
          <a:lstStyle/>
          <a:p>
            <a:r>
              <a:rPr lang="en-US" dirty="0"/>
              <a:t>Basic Language Models</a:t>
            </a:r>
          </a:p>
        </p:txBody>
      </p:sp>
      <p:sp>
        <p:nvSpPr>
          <p:cNvPr id="3" name="Content Placeholder 2">
            <a:extLst>
              <a:ext uri="{FF2B5EF4-FFF2-40B4-BE49-F238E27FC236}">
                <a16:creationId xmlns:a16="http://schemas.microsoft.com/office/drawing/2014/main" id="{832E54D8-C9B9-404A-BC62-F3F5F9325413}"/>
              </a:ext>
            </a:extLst>
          </p:cNvPr>
          <p:cNvSpPr>
            <a:spLocks noGrp="1"/>
          </p:cNvSpPr>
          <p:nvPr>
            <p:ph idx="1"/>
          </p:nvPr>
        </p:nvSpPr>
        <p:spPr>
          <a:xfrm>
            <a:off x="316356" y="1532415"/>
            <a:ext cx="11408409" cy="2379709"/>
          </a:xfrm>
        </p:spPr>
        <p:txBody>
          <a:bodyPr/>
          <a:lstStyle/>
          <a:p>
            <a:r>
              <a:rPr lang="en-US" sz="2800" b="1" dirty="0">
                <a:latin typeface="Calibri" panose="020F0502020204030204" pitchFamily="34" charset="0"/>
                <a:ea typeface="Helvetica Neue" panose="02000503000000020004" pitchFamily="2" charset="0"/>
                <a:cs typeface="Calibri" panose="020F0502020204030204" pitchFamily="34" charset="0"/>
              </a:rPr>
              <a:t>What is a language model?</a:t>
            </a:r>
          </a:p>
          <a:p>
            <a:r>
              <a:rPr lang="en-US" sz="1800" i="1" dirty="0">
                <a:latin typeface="Calibri" panose="020F0502020204030204" pitchFamily="34" charset="0"/>
                <a:ea typeface="Helvetica Neue" panose="02000503000000020004" pitchFamily="2" charset="0"/>
                <a:cs typeface="Calibri" panose="020F0502020204030204" pitchFamily="34" charset="0"/>
              </a:rPr>
              <a:t>A model created by following a probability distribution over strings of text</a:t>
            </a:r>
          </a:p>
          <a:p>
            <a:pPr marL="457200" indent="-457200">
              <a:buFont typeface="Arial" panose="020B0604020202020204" pitchFamily="34" charset="0"/>
              <a:buChar char="•"/>
            </a:pPr>
            <a:r>
              <a:rPr lang="en-US" sz="1600" dirty="0">
                <a:latin typeface="Calibri" panose="020F0502020204030204" pitchFamily="34" charset="0"/>
                <a:ea typeface="Helvetica Neue" panose="02000503000000020004" pitchFamily="2" charset="0"/>
                <a:cs typeface="Calibri" panose="020F0502020204030204" pitchFamily="34" charset="0"/>
              </a:rPr>
              <a:t>How likely is a given string (observation) in a given corpus.</a:t>
            </a:r>
          </a:p>
          <a:p>
            <a:pPr marL="457200" indent="-457200">
              <a:buFont typeface="Arial" panose="020B0604020202020204" pitchFamily="34" charset="0"/>
              <a:buChar char="•"/>
            </a:pPr>
            <a:r>
              <a:rPr lang="en-US" sz="1600" dirty="0">
                <a:latin typeface="Calibri" panose="020F0502020204030204" pitchFamily="34" charset="0"/>
                <a:ea typeface="Helvetica Neue" panose="02000503000000020004" pitchFamily="2" charset="0"/>
                <a:cs typeface="Calibri" panose="020F0502020204030204" pitchFamily="34" charset="0"/>
              </a:rPr>
              <a:t>It creates </a:t>
            </a:r>
            <a:r>
              <a:rPr lang="en-AU" sz="1600" dirty="0">
                <a:latin typeface="Calibri" panose="020F0502020204030204" pitchFamily="34" charset="0"/>
                <a:ea typeface="Helvetica Neue" panose="02000503000000020004" pitchFamily="2" charset="0"/>
                <a:cs typeface="Calibri" panose="020F0502020204030204" pitchFamily="34" charset="0"/>
              </a:rPr>
              <a:t>involve making an </a:t>
            </a:r>
            <a:r>
              <a:rPr lang="en-AU" sz="1600" b="1" dirty="0">
                <a:latin typeface="Calibri" panose="020F0502020204030204" pitchFamily="34" charset="0"/>
                <a:ea typeface="Helvetica Neue" panose="02000503000000020004" pitchFamily="2" charset="0"/>
                <a:cs typeface="Calibri" panose="020F0502020204030204" pitchFamily="34" charset="0"/>
              </a:rPr>
              <a:t>n</a:t>
            </a:r>
            <a:r>
              <a:rPr lang="en-AU" sz="1600" b="1" baseline="30000" dirty="0">
                <a:latin typeface="Calibri" panose="020F0502020204030204" pitchFamily="34" charset="0"/>
                <a:ea typeface="Helvetica Neue" panose="02000503000000020004" pitchFamily="2" charset="0"/>
                <a:cs typeface="Calibri" panose="020F0502020204030204" pitchFamily="34" charset="0"/>
              </a:rPr>
              <a:t>th</a:t>
            </a:r>
            <a:r>
              <a:rPr lang="en-AU" sz="1600" b="1" dirty="0">
                <a:latin typeface="Calibri" panose="020F0502020204030204" pitchFamily="34" charset="0"/>
                <a:ea typeface="Helvetica Neue" panose="02000503000000020004" pitchFamily="2" charset="0"/>
                <a:cs typeface="Calibri" panose="020F0502020204030204" pitchFamily="34" charset="0"/>
              </a:rPr>
              <a:t> order Markov assumption </a:t>
            </a:r>
            <a:r>
              <a:rPr lang="en-AU" sz="1600" dirty="0">
                <a:latin typeface="Calibri" panose="020F0502020204030204" pitchFamily="34" charset="0"/>
                <a:ea typeface="Helvetica Neue" panose="02000503000000020004" pitchFamily="2" charset="0"/>
                <a:cs typeface="Calibri" panose="020F0502020204030204" pitchFamily="34" charset="0"/>
              </a:rPr>
              <a:t>and </a:t>
            </a:r>
            <a:r>
              <a:rPr lang="en-AU" sz="1600" b="1" dirty="0">
                <a:latin typeface="Calibri" panose="020F0502020204030204" pitchFamily="34" charset="0"/>
                <a:ea typeface="Helvetica Neue" panose="02000503000000020004" pitchFamily="2" charset="0"/>
                <a:cs typeface="Calibri" panose="020F0502020204030204" pitchFamily="34" charset="0"/>
              </a:rPr>
              <a:t>estimating n-gram probabilities </a:t>
            </a:r>
            <a:r>
              <a:rPr lang="en-AU" sz="1600" dirty="0">
                <a:latin typeface="Calibri" panose="020F0502020204030204" pitchFamily="34" charset="0"/>
                <a:ea typeface="Helvetica Neue" panose="02000503000000020004" pitchFamily="2" charset="0"/>
                <a:cs typeface="Calibri" panose="020F0502020204030204" pitchFamily="34" charset="0"/>
              </a:rPr>
              <a:t>via counting and subsequent smoothing.</a:t>
            </a:r>
            <a:endParaRPr lang="en-US" sz="1600" dirty="0">
              <a:latin typeface="Calibri" panose="020F0502020204030204" pitchFamily="34" charset="0"/>
              <a:ea typeface="Helvetica Neue" panose="02000503000000020004" pitchFamily="2" charset="0"/>
              <a:cs typeface="Calibri" panose="020F0502020204030204" pitchFamily="34" charset="0"/>
            </a:endParaRPr>
          </a:p>
        </p:txBody>
      </p:sp>
      <p:sp>
        <p:nvSpPr>
          <p:cNvPr id="4" name="Slide Number Placeholder 3">
            <a:extLst>
              <a:ext uri="{FF2B5EF4-FFF2-40B4-BE49-F238E27FC236}">
                <a16:creationId xmlns:a16="http://schemas.microsoft.com/office/drawing/2014/main" id="{4F8AFFEF-D0A4-DA40-AC66-DC121A2980AD}"/>
              </a:ext>
            </a:extLst>
          </p:cNvPr>
          <p:cNvSpPr>
            <a:spLocks noGrp="1"/>
          </p:cNvSpPr>
          <p:nvPr>
            <p:ph type="sldNum" sz="quarter" idx="12"/>
          </p:nvPr>
        </p:nvSpPr>
        <p:spPr/>
        <p:txBody>
          <a:bodyPr/>
          <a:lstStyle/>
          <a:p>
            <a:fld id="{DC22DD25-61AE-413C-B4D2-EF2365C9B2E1}" type="slidenum">
              <a:rPr lang="en-AU" noProof="0" smtClean="0"/>
              <a:t>6</a:t>
            </a:fld>
            <a:endParaRPr lang="en-AU" noProof="0" dirty="0"/>
          </a:p>
        </p:txBody>
      </p:sp>
      <p:sp>
        <p:nvSpPr>
          <p:cNvPr id="5" name="Content Placeholder 2">
            <a:extLst>
              <a:ext uri="{FF2B5EF4-FFF2-40B4-BE49-F238E27FC236}">
                <a16:creationId xmlns:a16="http://schemas.microsoft.com/office/drawing/2014/main" id="{00BDBC57-18FA-F84F-A2E5-5622907ABE9E}"/>
              </a:ext>
            </a:extLst>
          </p:cNvPr>
          <p:cNvSpPr txBox="1">
            <a:spLocks/>
          </p:cNvSpPr>
          <p:nvPr/>
        </p:nvSpPr>
        <p:spPr>
          <a:xfrm>
            <a:off x="316356" y="3994384"/>
            <a:ext cx="11408409" cy="1228068"/>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b="1" dirty="0">
                <a:latin typeface="Calibri" panose="020F0502020204030204" pitchFamily="34" charset="0"/>
                <a:ea typeface="Helvetica Neue" panose="02000503000000020004" pitchFamily="2" charset="0"/>
                <a:cs typeface="Calibri" panose="020F0502020204030204" pitchFamily="34" charset="0"/>
              </a:rPr>
              <a:t>MARKOV ASSUMPTION:</a:t>
            </a:r>
            <a:r>
              <a:rPr lang="en-AU" dirty="0">
                <a:latin typeface="Calibri" panose="020F0502020204030204" pitchFamily="34" charset="0"/>
                <a:ea typeface="Helvetica Neue" panose="02000503000000020004" pitchFamily="2" charset="0"/>
                <a:cs typeface="Calibri" panose="020F0502020204030204" pitchFamily="34" charset="0"/>
              </a:rPr>
              <a:t> Calculations on state ‘</a:t>
            </a:r>
            <a:r>
              <a:rPr lang="en-AU" b="1" dirty="0">
                <a:latin typeface="Calibri" panose="020F0502020204030204" pitchFamily="34" charset="0"/>
                <a:ea typeface="Helvetica Neue" panose="02000503000000020004" pitchFamily="2" charset="0"/>
                <a:cs typeface="Calibri" panose="020F0502020204030204" pitchFamily="34" charset="0"/>
              </a:rPr>
              <a:t>k</a:t>
            </a:r>
            <a:r>
              <a:rPr lang="en-AU" dirty="0">
                <a:latin typeface="Calibri" panose="020F0502020204030204" pitchFamily="34" charset="0"/>
                <a:ea typeface="Helvetica Neue" panose="02000503000000020004" pitchFamily="2" charset="0"/>
                <a:cs typeface="Calibri" panose="020F0502020204030204" pitchFamily="34" charset="0"/>
              </a:rPr>
              <a:t>’ are influenced by output of calculation from state ‘</a:t>
            </a:r>
            <a:r>
              <a:rPr lang="en-AU" b="1" dirty="0">
                <a:latin typeface="Calibri" panose="020F0502020204030204" pitchFamily="34" charset="0"/>
                <a:ea typeface="Helvetica Neue" panose="02000503000000020004" pitchFamily="2" charset="0"/>
                <a:cs typeface="Calibri" panose="020F0502020204030204" pitchFamily="34" charset="0"/>
              </a:rPr>
              <a:t>k-1</a:t>
            </a:r>
            <a:r>
              <a:rPr lang="en-AU" dirty="0">
                <a:latin typeface="Calibri" panose="020F0502020204030204" pitchFamily="34" charset="0"/>
                <a:ea typeface="Helvetica Neue" panose="02000503000000020004" pitchFamily="2" charset="0"/>
                <a:cs typeface="Calibri" panose="020F0502020204030204" pitchFamily="34" charset="0"/>
              </a:rPr>
              <a:t>’ </a:t>
            </a:r>
            <a:endParaRPr lang="en-AU" b="1" dirty="0">
              <a:latin typeface="Calibri" panose="020F0502020204030204" pitchFamily="34" charset="0"/>
              <a:ea typeface="Helvetica Neue" panose="02000503000000020004" pitchFamily="2" charset="0"/>
              <a:cs typeface="Calibri" panose="020F0502020204030204" pitchFamily="34" charset="0"/>
            </a:endParaRPr>
          </a:p>
          <a:p>
            <a:r>
              <a:rPr lang="en-AU" b="1" dirty="0">
                <a:latin typeface="Calibri" panose="020F0502020204030204" pitchFamily="34" charset="0"/>
                <a:ea typeface="Helvetica Neue" panose="02000503000000020004" pitchFamily="2" charset="0"/>
                <a:cs typeface="Calibri" panose="020F0502020204030204" pitchFamily="34" charset="0"/>
              </a:rPr>
              <a:t>ESTIMATING N-GRAM PROBABILITIES: </a:t>
            </a:r>
            <a:r>
              <a:rPr lang="en-AU" dirty="0">
                <a:latin typeface="Calibri" panose="020F0502020204030204" pitchFamily="34" charset="0"/>
                <a:ea typeface="Helvetica Neue" panose="02000503000000020004" pitchFamily="2" charset="0"/>
                <a:cs typeface="Calibri" panose="020F0502020204030204" pitchFamily="34" charset="0"/>
              </a:rPr>
              <a:t>probability </a:t>
            </a:r>
            <a:r>
              <a:rPr lang="en-AU" b="1" dirty="0">
                <a:latin typeface="Calibri" panose="020F0502020204030204" pitchFamily="34" charset="0"/>
                <a:ea typeface="Helvetica Neue" panose="02000503000000020004" pitchFamily="2" charset="0"/>
                <a:cs typeface="Calibri" panose="020F0502020204030204" pitchFamily="34" charset="0"/>
              </a:rPr>
              <a:t>P</a:t>
            </a:r>
            <a:r>
              <a:rPr lang="en-AU" dirty="0">
                <a:latin typeface="Calibri" panose="020F0502020204030204" pitchFamily="34" charset="0"/>
                <a:ea typeface="Helvetica Neue" panose="02000503000000020004" pitchFamily="2" charset="0"/>
                <a:cs typeface="Calibri" panose="020F0502020204030204" pitchFamily="34" charset="0"/>
              </a:rPr>
              <a:t>(</a:t>
            </a:r>
            <a:r>
              <a:rPr lang="en-AU" i="1" dirty="0">
                <a:latin typeface="Calibri" panose="020F0502020204030204" pitchFamily="34" charset="0"/>
                <a:ea typeface="Helvetica Neue" panose="02000503000000020004" pitchFamily="2" charset="0"/>
                <a:cs typeface="Calibri" panose="020F0502020204030204" pitchFamily="34" charset="0"/>
              </a:rPr>
              <a:t>w1,w2,…,</a:t>
            </a:r>
            <a:r>
              <a:rPr lang="en-AU" i="1" dirty="0" err="1">
                <a:latin typeface="Calibri" panose="020F0502020204030204" pitchFamily="34" charset="0"/>
                <a:ea typeface="Helvetica Neue" panose="02000503000000020004" pitchFamily="2" charset="0"/>
                <a:cs typeface="Calibri" panose="020F0502020204030204" pitchFamily="34" charset="0"/>
              </a:rPr>
              <a:t>wn</a:t>
            </a:r>
            <a:r>
              <a:rPr lang="en-AU" dirty="0">
                <a:latin typeface="Calibri" panose="020F0502020204030204" pitchFamily="34" charset="0"/>
                <a:ea typeface="Helvetica Neue" panose="02000503000000020004" pitchFamily="2" charset="0"/>
                <a:cs typeface="Calibri" panose="020F0502020204030204" pitchFamily="34" charset="0"/>
              </a:rPr>
              <a:t>) is a product of word probabilities based on a history of preceding words, whereby the history is limited to m words</a:t>
            </a:r>
            <a:endParaRPr lang="en-US" dirty="0">
              <a:latin typeface="Calibri" panose="020F0502020204030204" pitchFamily="34" charset="0"/>
              <a:ea typeface="Helvetica Neue" panose="02000503000000020004" pitchFamily="2" charset="0"/>
              <a:cs typeface="Calibri" panose="020F0502020204030204" pitchFamily="34" charset="0"/>
            </a:endParaRPr>
          </a:p>
        </p:txBody>
      </p:sp>
      <p:pic>
        <p:nvPicPr>
          <p:cNvPr id="6" name="Picture 5">
            <a:extLst>
              <a:ext uri="{FF2B5EF4-FFF2-40B4-BE49-F238E27FC236}">
                <a16:creationId xmlns:a16="http://schemas.microsoft.com/office/drawing/2014/main" id="{1613E3A6-3F11-E44F-B165-252ABAD19593}"/>
              </a:ext>
            </a:extLst>
          </p:cNvPr>
          <p:cNvPicPr>
            <a:picLocks noChangeAspect="1"/>
          </p:cNvPicPr>
          <p:nvPr/>
        </p:nvPicPr>
        <p:blipFill>
          <a:blip r:embed="rId3"/>
          <a:stretch>
            <a:fillRect/>
          </a:stretch>
        </p:blipFill>
        <p:spPr>
          <a:xfrm>
            <a:off x="3126524" y="5196055"/>
            <a:ext cx="5938952" cy="466877"/>
          </a:xfrm>
          <a:prstGeom prst="rect">
            <a:avLst/>
          </a:prstGeom>
        </p:spPr>
      </p:pic>
    </p:spTree>
    <p:extLst>
      <p:ext uri="{BB962C8B-B14F-4D97-AF65-F5344CB8AC3E}">
        <p14:creationId xmlns:p14="http://schemas.microsoft.com/office/powerpoint/2010/main" val="172617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1514-49ED-4BF1-B2FD-9A46D121B199}"/>
              </a:ext>
            </a:extLst>
          </p:cNvPr>
          <p:cNvSpPr>
            <a:spLocks noGrp="1"/>
          </p:cNvSpPr>
          <p:nvPr>
            <p:ph type="title"/>
          </p:nvPr>
        </p:nvSpPr>
        <p:spPr/>
        <p:txBody>
          <a:bodyPr/>
          <a:lstStyle/>
          <a:p>
            <a:r>
              <a:rPr lang="en-AU" dirty="0"/>
              <a:t>Contemplations</a:t>
            </a:r>
          </a:p>
        </p:txBody>
      </p:sp>
      <p:sp>
        <p:nvSpPr>
          <p:cNvPr id="4" name="Slide Number Placeholder 3">
            <a:extLst>
              <a:ext uri="{FF2B5EF4-FFF2-40B4-BE49-F238E27FC236}">
                <a16:creationId xmlns:a16="http://schemas.microsoft.com/office/drawing/2014/main" id="{33646F01-5FE3-4E35-B5DE-5C86ADF503C1}"/>
              </a:ext>
            </a:extLst>
          </p:cNvPr>
          <p:cNvSpPr>
            <a:spLocks noGrp="1"/>
          </p:cNvSpPr>
          <p:nvPr>
            <p:ph type="sldNum" sz="quarter" idx="12"/>
          </p:nvPr>
        </p:nvSpPr>
        <p:spPr/>
        <p:txBody>
          <a:bodyPr/>
          <a:lstStyle/>
          <a:p>
            <a:fld id="{DC22DD25-61AE-413C-B4D2-EF2365C9B2E1}" type="slidenum">
              <a:rPr lang="en-AU" noProof="0" smtClean="0"/>
              <a:t>7</a:t>
            </a:fld>
            <a:endParaRPr lang="en-AU" noProof="0" dirty="0"/>
          </a:p>
        </p:txBody>
      </p:sp>
      <p:pic>
        <p:nvPicPr>
          <p:cNvPr id="3" name="Picture 2">
            <a:extLst>
              <a:ext uri="{FF2B5EF4-FFF2-40B4-BE49-F238E27FC236}">
                <a16:creationId xmlns:a16="http://schemas.microsoft.com/office/drawing/2014/main" id="{12E82FC7-F159-4E4B-AC28-443D89DE31AA}"/>
              </a:ext>
            </a:extLst>
          </p:cNvPr>
          <p:cNvPicPr>
            <a:picLocks noChangeAspect="1"/>
          </p:cNvPicPr>
          <p:nvPr/>
        </p:nvPicPr>
        <p:blipFill>
          <a:blip r:embed="rId3"/>
          <a:stretch>
            <a:fillRect/>
          </a:stretch>
        </p:blipFill>
        <p:spPr>
          <a:xfrm>
            <a:off x="2421772" y="1410950"/>
            <a:ext cx="7348456" cy="3583608"/>
          </a:xfrm>
          <a:prstGeom prst="rect">
            <a:avLst/>
          </a:prstGeom>
        </p:spPr>
      </p:pic>
      <p:sp>
        <p:nvSpPr>
          <p:cNvPr id="6" name="TextBox 5">
            <a:extLst>
              <a:ext uri="{FF2B5EF4-FFF2-40B4-BE49-F238E27FC236}">
                <a16:creationId xmlns:a16="http://schemas.microsoft.com/office/drawing/2014/main" id="{DA08C771-C8F1-544C-B0C5-1FC09C1B2FDA}"/>
              </a:ext>
            </a:extLst>
          </p:cNvPr>
          <p:cNvSpPr txBox="1"/>
          <p:nvPr/>
        </p:nvSpPr>
        <p:spPr>
          <a:xfrm>
            <a:off x="126256" y="6550627"/>
            <a:ext cx="1822935" cy="246221"/>
          </a:xfrm>
          <a:prstGeom prst="rect">
            <a:avLst/>
          </a:prstGeom>
          <a:noFill/>
        </p:spPr>
        <p:txBody>
          <a:bodyPr wrap="none" rtlCol="0">
            <a:spAutoFit/>
          </a:bodyPr>
          <a:lstStyle/>
          <a:p>
            <a:r>
              <a:rPr lang="en-AU" sz="1000" dirty="0"/>
              <a:t>Image Source: </a:t>
            </a:r>
            <a:r>
              <a:rPr lang="en-AU" sz="1000" dirty="0" err="1"/>
              <a:t>Saleshacker.com</a:t>
            </a:r>
            <a:endParaRPr lang="en-AU" sz="1000" dirty="0"/>
          </a:p>
        </p:txBody>
      </p:sp>
      <p:sp>
        <p:nvSpPr>
          <p:cNvPr id="7" name="Content Placeholder 2">
            <a:extLst>
              <a:ext uri="{FF2B5EF4-FFF2-40B4-BE49-F238E27FC236}">
                <a16:creationId xmlns:a16="http://schemas.microsoft.com/office/drawing/2014/main" id="{942DCE4A-2234-DF48-93F6-C1E01E8D5BE4}"/>
              </a:ext>
            </a:extLst>
          </p:cNvPr>
          <p:cNvSpPr>
            <a:spLocks noGrp="1"/>
          </p:cNvSpPr>
          <p:nvPr>
            <p:ph idx="1"/>
          </p:nvPr>
        </p:nvSpPr>
        <p:spPr>
          <a:xfrm>
            <a:off x="3361215" y="5121526"/>
            <a:ext cx="6150432" cy="1050976"/>
          </a:xfrm>
        </p:spPr>
        <p:txBody>
          <a:bodyPr/>
          <a:lstStyle/>
          <a:p>
            <a:pPr algn="ctr"/>
            <a:r>
              <a:rPr lang="en-AU" sz="4400" b="1" dirty="0">
                <a:latin typeface="Calibri" panose="020F0502020204030204" pitchFamily="34" charset="0"/>
                <a:ea typeface="Helvetica Neue" panose="02000503000000020004" pitchFamily="2" charset="0"/>
                <a:cs typeface="Calibri" panose="020F0502020204030204" pitchFamily="34" charset="0"/>
              </a:rPr>
              <a:t>Garbage in, Garbage out</a:t>
            </a:r>
            <a:endParaRPr lang="en-US" sz="2800" dirty="0">
              <a:latin typeface="Calibri" panose="020F0502020204030204" pitchFamily="34" charset="0"/>
              <a:ea typeface="Helvetica Neue" panose="02000503000000020004" pitchFamily="2" charset="0"/>
              <a:cs typeface="Calibri" panose="020F0502020204030204" pitchFamily="34" charset="0"/>
            </a:endParaRPr>
          </a:p>
        </p:txBody>
      </p:sp>
    </p:spTree>
    <p:extLst>
      <p:ext uri="{BB962C8B-B14F-4D97-AF65-F5344CB8AC3E}">
        <p14:creationId xmlns:p14="http://schemas.microsoft.com/office/powerpoint/2010/main" val="420758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4F49-36C1-EE4A-9A0E-FFC51916E038}"/>
              </a:ext>
            </a:extLst>
          </p:cNvPr>
          <p:cNvSpPr>
            <a:spLocks noGrp="1"/>
          </p:cNvSpPr>
          <p:nvPr>
            <p:ph type="title"/>
          </p:nvPr>
        </p:nvSpPr>
        <p:spPr/>
        <p:txBody>
          <a:bodyPr/>
          <a:lstStyle/>
          <a:p>
            <a:r>
              <a:rPr lang="en-US" dirty="0"/>
              <a:t>Above &amp; Beyond</a:t>
            </a:r>
          </a:p>
        </p:txBody>
      </p:sp>
      <p:sp>
        <p:nvSpPr>
          <p:cNvPr id="4" name="Slide Number Placeholder 3">
            <a:extLst>
              <a:ext uri="{FF2B5EF4-FFF2-40B4-BE49-F238E27FC236}">
                <a16:creationId xmlns:a16="http://schemas.microsoft.com/office/drawing/2014/main" id="{C7C60FCA-A787-8146-9DA2-3ECC92374FF0}"/>
              </a:ext>
            </a:extLst>
          </p:cNvPr>
          <p:cNvSpPr>
            <a:spLocks noGrp="1"/>
          </p:cNvSpPr>
          <p:nvPr>
            <p:ph type="sldNum" sz="quarter" idx="12"/>
          </p:nvPr>
        </p:nvSpPr>
        <p:spPr/>
        <p:txBody>
          <a:bodyPr/>
          <a:lstStyle/>
          <a:p>
            <a:fld id="{DC22DD25-61AE-413C-B4D2-EF2365C9B2E1}" type="slidenum">
              <a:rPr lang="en-AU" noProof="0" smtClean="0"/>
              <a:t>8</a:t>
            </a:fld>
            <a:endParaRPr lang="en-AU" noProof="0" dirty="0"/>
          </a:p>
        </p:txBody>
      </p:sp>
      <p:pic>
        <p:nvPicPr>
          <p:cNvPr id="5" name="Content Placeholder 4">
            <a:extLst>
              <a:ext uri="{FF2B5EF4-FFF2-40B4-BE49-F238E27FC236}">
                <a16:creationId xmlns:a16="http://schemas.microsoft.com/office/drawing/2014/main" id="{6BEC48A2-64CF-9845-A533-0F743432940D}"/>
              </a:ext>
            </a:extLst>
          </p:cNvPr>
          <p:cNvPicPr>
            <a:picLocks noGrp="1" noChangeAspect="1"/>
          </p:cNvPicPr>
          <p:nvPr>
            <p:ph idx="1"/>
          </p:nvPr>
        </p:nvPicPr>
        <p:blipFill>
          <a:blip r:embed="rId2"/>
          <a:stretch>
            <a:fillRect/>
          </a:stretch>
        </p:blipFill>
        <p:spPr>
          <a:xfrm>
            <a:off x="3759280" y="1531938"/>
            <a:ext cx="4522628" cy="4376737"/>
          </a:xfrm>
          <a:prstGeom prst="rect">
            <a:avLst/>
          </a:prstGeom>
        </p:spPr>
      </p:pic>
      <p:sp>
        <p:nvSpPr>
          <p:cNvPr id="6" name="Rectangle 5">
            <a:extLst>
              <a:ext uri="{FF2B5EF4-FFF2-40B4-BE49-F238E27FC236}">
                <a16:creationId xmlns:a16="http://schemas.microsoft.com/office/drawing/2014/main" id="{0350EA4F-799B-0C4A-BE1C-9972B4A42C6B}"/>
              </a:ext>
            </a:extLst>
          </p:cNvPr>
          <p:cNvSpPr/>
          <p:nvPr/>
        </p:nvSpPr>
        <p:spPr>
          <a:xfrm>
            <a:off x="4481700" y="1531938"/>
            <a:ext cx="3084844" cy="2466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solidFill>
                  <a:schemeClr val="bg1"/>
                </a:solidFill>
              </a:rPr>
              <a:t>NEURAL NETWORKS</a:t>
            </a:r>
          </a:p>
        </p:txBody>
      </p:sp>
      <p:sp>
        <p:nvSpPr>
          <p:cNvPr id="7" name="Rectangle 6">
            <a:extLst>
              <a:ext uri="{FF2B5EF4-FFF2-40B4-BE49-F238E27FC236}">
                <a16:creationId xmlns:a16="http://schemas.microsoft.com/office/drawing/2014/main" id="{40F546D1-8277-1344-8140-B5F51C648403}"/>
              </a:ext>
            </a:extLst>
          </p:cNvPr>
          <p:cNvSpPr/>
          <p:nvPr/>
        </p:nvSpPr>
        <p:spPr>
          <a:xfrm>
            <a:off x="2612571" y="6260627"/>
            <a:ext cx="10498866" cy="276999"/>
          </a:xfrm>
          <a:prstGeom prst="rect">
            <a:avLst/>
          </a:prstGeom>
        </p:spPr>
        <p:txBody>
          <a:bodyPr wrap="square">
            <a:spAutoFit/>
          </a:bodyPr>
          <a:lstStyle/>
          <a:p>
            <a:r>
              <a:rPr lang="en-US" sz="1200" dirty="0"/>
              <a:t>Image-source: https://</a:t>
            </a:r>
            <a:r>
              <a:rPr lang="en-US" sz="1200" dirty="0" err="1"/>
              <a:t>blog.goodaudience.com</a:t>
            </a:r>
            <a:r>
              <a:rPr lang="en-US" sz="1200" dirty="0"/>
              <a:t>/introduction-to-convolution-neural-networks-ef4d03a5ca69</a:t>
            </a:r>
          </a:p>
        </p:txBody>
      </p:sp>
    </p:spTree>
    <p:extLst>
      <p:ext uri="{BB962C8B-B14F-4D97-AF65-F5344CB8AC3E}">
        <p14:creationId xmlns:p14="http://schemas.microsoft.com/office/powerpoint/2010/main" val="2616316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F076-C6AC-ED41-99F1-BE5AC8BCEE94}"/>
              </a:ext>
            </a:extLst>
          </p:cNvPr>
          <p:cNvSpPr>
            <a:spLocks noGrp="1"/>
          </p:cNvSpPr>
          <p:nvPr>
            <p:ph type="title"/>
          </p:nvPr>
        </p:nvSpPr>
        <p:spPr/>
        <p:txBody>
          <a:bodyPr/>
          <a:lstStyle/>
          <a:p>
            <a:r>
              <a:rPr lang="en-US" dirty="0"/>
              <a:t>State of the art</a:t>
            </a:r>
          </a:p>
        </p:txBody>
      </p:sp>
      <p:sp>
        <p:nvSpPr>
          <p:cNvPr id="3" name="Content Placeholder 2">
            <a:extLst>
              <a:ext uri="{FF2B5EF4-FFF2-40B4-BE49-F238E27FC236}">
                <a16:creationId xmlns:a16="http://schemas.microsoft.com/office/drawing/2014/main" id="{7C02404C-97C9-924A-97E2-2866B0EC0FA5}"/>
              </a:ext>
            </a:extLst>
          </p:cNvPr>
          <p:cNvSpPr>
            <a:spLocks noGrp="1"/>
          </p:cNvSpPr>
          <p:nvPr>
            <p:ph idx="1"/>
          </p:nvPr>
        </p:nvSpPr>
        <p:spPr>
          <a:xfrm>
            <a:off x="316357" y="1532415"/>
            <a:ext cx="11408408" cy="4376944"/>
          </a:xfrm>
        </p:spPr>
        <p:txBody>
          <a:bodyPr/>
          <a:lstStyle/>
          <a:p>
            <a:r>
              <a:rPr lang="en-AU" dirty="0"/>
              <a:t>Continuous-space LM, also known as neural language model (NLM) have replaced traditional n-gram based models and have recently proved to give state of the art performance.</a:t>
            </a:r>
          </a:p>
          <a:p>
            <a:r>
              <a:rPr lang="en-AU" i="1" dirty="0"/>
              <a:t>Varieties</a:t>
            </a:r>
            <a:r>
              <a:rPr lang="en-AU" dirty="0"/>
              <a:t>:</a:t>
            </a:r>
          </a:p>
          <a:p>
            <a:pPr marL="342900" indent="-342900">
              <a:buFont typeface="Arial" panose="020B0604020202020204" pitchFamily="34" charset="0"/>
              <a:buChar char="•"/>
            </a:pPr>
            <a:r>
              <a:rPr lang="en-AU" b="1" dirty="0"/>
              <a:t>Feed-forward neural network based LM</a:t>
            </a:r>
          </a:p>
          <a:p>
            <a:pPr marL="774900" lvl="2" indent="-342900"/>
            <a:r>
              <a:rPr lang="en-AU" dirty="0"/>
              <a:t>Which was proposed to tackle the problems of data sparsity</a:t>
            </a:r>
          </a:p>
          <a:p>
            <a:pPr marL="342900" indent="-342900">
              <a:buFont typeface="Arial" panose="020B0604020202020204" pitchFamily="34" charset="0"/>
              <a:buChar char="•"/>
            </a:pPr>
            <a:r>
              <a:rPr lang="en-AU" b="1" dirty="0"/>
              <a:t>Recurrent neural network based LM</a:t>
            </a:r>
          </a:p>
          <a:p>
            <a:pPr marL="774900" lvl="2" indent="-342900"/>
            <a:r>
              <a:rPr lang="en-AU" dirty="0"/>
              <a:t>Which was proposed to address the problem of limited context.</a:t>
            </a:r>
            <a:endParaRPr lang="en-US" dirty="0"/>
          </a:p>
        </p:txBody>
      </p:sp>
      <p:sp>
        <p:nvSpPr>
          <p:cNvPr id="4" name="Slide Number Placeholder 3">
            <a:extLst>
              <a:ext uri="{FF2B5EF4-FFF2-40B4-BE49-F238E27FC236}">
                <a16:creationId xmlns:a16="http://schemas.microsoft.com/office/drawing/2014/main" id="{85BA604F-89EE-BA49-8A7F-09E6175B434A}"/>
              </a:ext>
            </a:extLst>
          </p:cNvPr>
          <p:cNvSpPr>
            <a:spLocks noGrp="1"/>
          </p:cNvSpPr>
          <p:nvPr>
            <p:ph type="sldNum" sz="quarter" idx="12"/>
          </p:nvPr>
        </p:nvSpPr>
        <p:spPr/>
        <p:txBody>
          <a:bodyPr/>
          <a:lstStyle/>
          <a:p>
            <a:fld id="{DC22DD25-61AE-413C-B4D2-EF2365C9B2E1}" type="slidenum">
              <a:rPr lang="en-AU" noProof="0" smtClean="0"/>
              <a:t>9</a:t>
            </a:fld>
            <a:endParaRPr lang="en-AU" noProof="0" dirty="0"/>
          </a:p>
        </p:txBody>
      </p:sp>
    </p:spTree>
    <p:extLst>
      <p:ext uri="{BB962C8B-B14F-4D97-AF65-F5344CB8AC3E}">
        <p14:creationId xmlns:p14="http://schemas.microsoft.com/office/powerpoint/2010/main" val="2060244858"/>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8FA2EAE-BBE2-4046-9DB6-4706523E0098}"/>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A36C238-3559-42C9-B723-DBAB57951AE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C230D052-C90C-4D80-AACA-CE83386B87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UoM-PowerPoint-template-16x9</Template>
  <TotalTime>5376</TotalTime>
  <Words>880</Words>
  <Application>Microsoft Macintosh PowerPoint</Application>
  <PresentationFormat>Widescreen</PresentationFormat>
  <Paragraphs>108</Paragraphs>
  <Slides>13</Slides>
  <Notes>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13</vt:i4>
      </vt:variant>
    </vt:vector>
  </HeadingPairs>
  <TitlesOfParts>
    <vt:vector size="21" baseType="lpstr">
      <vt:lpstr>American Typewriter</vt:lpstr>
      <vt:lpstr>Arial</vt:lpstr>
      <vt:lpstr>Calibri</vt:lpstr>
      <vt:lpstr>Georgia</vt:lpstr>
      <vt:lpstr>Wingdings</vt:lpstr>
      <vt:lpstr>University of Melbourne</vt:lpstr>
      <vt:lpstr>University of Melbourne Patterns</vt:lpstr>
      <vt:lpstr>University of Melbourne-Layout B</vt:lpstr>
      <vt:lpstr>PowerPoint Presentation</vt:lpstr>
      <vt:lpstr>About Us</vt:lpstr>
      <vt:lpstr>Introduction</vt:lpstr>
      <vt:lpstr>Introduction</vt:lpstr>
      <vt:lpstr>Natural Language Processing</vt:lpstr>
      <vt:lpstr>Basic Language Models</vt:lpstr>
      <vt:lpstr>Contemplations</vt:lpstr>
      <vt:lpstr>Above &amp; Beyond</vt:lpstr>
      <vt:lpstr>State of the art</vt:lpstr>
      <vt:lpstr>DEMO</vt:lpstr>
      <vt:lpstr>Applications in Research</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Supriya Swaminathan</dc:creator>
  <cp:lastModifiedBy>Kartik Kishore</cp:lastModifiedBy>
  <cp:revision>94</cp:revision>
  <dcterms:created xsi:type="dcterms:W3CDTF">2018-04-08T11:29:45Z</dcterms:created>
  <dcterms:modified xsi:type="dcterms:W3CDTF">2019-02-19T13:57:04Z</dcterms:modified>
</cp:coreProperties>
</file>